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15" r:id="rId2"/>
    <p:sldId id="316" r:id="rId3"/>
    <p:sldId id="304" r:id="rId4"/>
    <p:sldId id="274" r:id="rId5"/>
    <p:sldId id="290" r:id="rId6"/>
    <p:sldId id="317" r:id="rId7"/>
    <p:sldId id="318" r:id="rId8"/>
    <p:sldId id="264" r:id="rId9"/>
    <p:sldId id="285" r:id="rId10"/>
    <p:sldId id="312" r:id="rId11"/>
    <p:sldId id="300" r:id="rId12"/>
    <p:sldId id="296" r:id="rId13"/>
    <p:sldId id="298" r:id="rId14"/>
    <p:sldId id="311" r:id="rId15"/>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orge Lung" initials="GL" lastIdx="2" clrIdx="0">
    <p:extLst>
      <p:ext uri="{19B8F6BF-5375-455C-9EA6-DF929625EA0E}">
        <p15:presenceInfo xmlns:p15="http://schemas.microsoft.com/office/powerpoint/2012/main" userId="e794c76af549fd0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914" autoAdjust="0"/>
    <p:restoredTop sz="94095" autoAdjust="0"/>
  </p:normalViewPr>
  <p:slideViewPr>
    <p:cSldViewPr snapToGrid="0">
      <p:cViewPr varScale="1">
        <p:scale>
          <a:sx n="66" d="100"/>
          <a:sy n="66" d="100"/>
        </p:scale>
        <p:origin x="252" y="40"/>
      </p:cViewPr>
      <p:guideLst>
        <p:guide orient="horz" pos="2160"/>
        <p:guide pos="3840"/>
      </p:guideLst>
    </p:cSldViewPr>
  </p:slideViewPr>
  <p:outlineViewPr>
    <p:cViewPr>
      <p:scale>
        <a:sx n="33" d="100"/>
        <a:sy n="33" d="100"/>
      </p:scale>
      <p:origin x="0" y="-7888"/>
    </p:cViewPr>
  </p:outlineViewPr>
  <p:notesTextViewPr>
    <p:cViewPr>
      <p:scale>
        <a:sx n="1" d="1"/>
        <a:sy n="1" d="1"/>
      </p:scale>
      <p:origin x="0" y="0"/>
    </p:cViewPr>
  </p:notesTextViewPr>
  <p:sorterViewPr>
    <p:cViewPr>
      <p:scale>
        <a:sx n="100" d="100"/>
        <a:sy n="100" d="100"/>
      </p:scale>
      <p:origin x="0" y="-8152"/>
    </p:cViewPr>
  </p:sorterViewPr>
  <p:notesViewPr>
    <p:cSldViewPr snapToGrid="0">
      <p:cViewPr varScale="1">
        <p:scale>
          <a:sx n="71" d="100"/>
          <a:sy n="71" d="100"/>
        </p:scale>
        <p:origin x="1748"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7BFF7675-D569-4B2E-85A0-C2B59EE15E12}" type="datetimeFigureOut">
              <a:rPr lang="en-CA" smtClean="0"/>
              <a:t>2016-04-19</a:t>
            </a:fld>
            <a:endParaRPr lang="en-CA" dirty="0"/>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B4CD23A3-8E67-48DE-81B8-1A85307CB8C6}" type="slidenum">
              <a:rPr lang="en-CA" smtClean="0"/>
              <a:t>‹#›</a:t>
            </a:fld>
            <a:endParaRPr lang="en-CA" dirty="0"/>
          </a:p>
        </p:txBody>
      </p:sp>
    </p:spTree>
    <p:extLst>
      <p:ext uri="{BB962C8B-B14F-4D97-AF65-F5344CB8AC3E}">
        <p14:creationId xmlns:p14="http://schemas.microsoft.com/office/powerpoint/2010/main" val="1562101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6715E421-5821-40FE-94D5-E4D8286E01F0}" type="datetimeFigureOut">
              <a:rPr lang="en-CA" smtClean="0"/>
              <a:t>2016-04-19</a:t>
            </a:fld>
            <a:endParaRPr lang="en-CA"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EA68AF71-D7BB-498A-8026-BAF16A250DC4}" type="slidenum">
              <a:rPr lang="en-CA" smtClean="0"/>
              <a:t>‹#›</a:t>
            </a:fld>
            <a:endParaRPr lang="en-CA" dirty="0"/>
          </a:p>
        </p:txBody>
      </p:sp>
    </p:spTree>
    <p:extLst>
      <p:ext uri="{BB962C8B-B14F-4D97-AF65-F5344CB8AC3E}">
        <p14:creationId xmlns:p14="http://schemas.microsoft.com/office/powerpoint/2010/main" val="2326089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A68AF71-D7BB-498A-8026-BAF16A250DC4}" type="slidenum">
              <a:rPr lang="en-CA" smtClean="0"/>
              <a:t>1</a:t>
            </a:fld>
            <a:endParaRPr lang="en-CA" dirty="0"/>
          </a:p>
        </p:txBody>
      </p:sp>
    </p:spTree>
    <p:extLst>
      <p:ext uri="{BB962C8B-B14F-4D97-AF65-F5344CB8AC3E}">
        <p14:creationId xmlns:p14="http://schemas.microsoft.com/office/powerpoint/2010/main" val="1828475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is the vision that the 2 boards have adopted but have not approved at the Tri-Board.  Make no mistake!  Their vision/agenda was and still is the elimination of the Emergency Department and any other services presently provided by SDH</a:t>
            </a:r>
            <a:r>
              <a:rPr lang="en-CA" baseline="0" dirty="0" smtClean="0"/>
              <a:t> including Governance by the SDH Board.  This proposal eliminates all of you from decision making about health care in the community.</a:t>
            </a:r>
            <a:endParaRPr lang="en-CA" dirty="0"/>
          </a:p>
        </p:txBody>
      </p:sp>
      <p:sp>
        <p:nvSpPr>
          <p:cNvPr id="4" name="Slide Number Placeholder 3"/>
          <p:cNvSpPr>
            <a:spLocks noGrp="1"/>
          </p:cNvSpPr>
          <p:nvPr>
            <p:ph type="sldNum" sz="quarter" idx="10"/>
          </p:nvPr>
        </p:nvSpPr>
        <p:spPr/>
        <p:txBody>
          <a:bodyPr/>
          <a:lstStyle/>
          <a:p>
            <a:fld id="{EA68AF71-D7BB-498A-8026-BAF16A250DC4}" type="slidenum">
              <a:rPr lang="en-CA" smtClean="0"/>
              <a:t>10</a:t>
            </a:fld>
            <a:endParaRPr lang="en-CA" dirty="0"/>
          </a:p>
        </p:txBody>
      </p:sp>
    </p:spTree>
    <p:extLst>
      <p:ext uri="{BB962C8B-B14F-4D97-AF65-F5344CB8AC3E}">
        <p14:creationId xmlns:p14="http://schemas.microsoft.com/office/powerpoint/2010/main" val="81470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Going forward with a positive outlook the Board</a:t>
            </a:r>
            <a:r>
              <a:rPr lang="en-CA" baseline="0" dirty="0" smtClean="0"/>
              <a:t> has adopted the following points in developing our plan for the hospital.  Later in the meeting we hope to put those points in a motion for Corporation Members to approve.</a:t>
            </a:r>
            <a:endParaRPr lang="en-CA" dirty="0"/>
          </a:p>
        </p:txBody>
      </p:sp>
      <p:sp>
        <p:nvSpPr>
          <p:cNvPr id="4" name="Slide Number Placeholder 3"/>
          <p:cNvSpPr>
            <a:spLocks noGrp="1"/>
          </p:cNvSpPr>
          <p:nvPr>
            <p:ph type="sldNum" sz="quarter" idx="10"/>
          </p:nvPr>
        </p:nvSpPr>
        <p:spPr/>
        <p:txBody>
          <a:bodyPr/>
          <a:lstStyle/>
          <a:p>
            <a:fld id="{EA68AF71-D7BB-498A-8026-BAF16A250DC4}" type="slidenum">
              <a:rPr lang="en-CA" smtClean="0"/>
              <a:t>11</a:t>
            </a:fld>
            <a:endParaRPr lang="en-CA" dirty="0"/>
          </a:p>
        </p:txBody>
      </p:sp>
    </p:spTree>
    <p:extLst>
      <p:ext uri="{BB962C8B-B14F-4D97-AF65-F5344CB8AC3E}">
        <p14:creationId xmlns:p14="http://schemas.microsoft.com/office/powerpoint/2010/main" val="90349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The justification for the</a:t>
            </a:r>
            <a:r>
              <a:rPr lang="en-CA" baseline="0" dirty="0" smtClean="0"/>
              <a:t> CKHA proposal revolves around some facts and some anecdotal evidence and a considerable amount of confidentiality about privacy related to Patient Safety and a few facts, interpretations and confusing conclusions about Cost.  We have serious concerns and skepticism about those reports, data and conclusions.  For example, one of the issues they never even consider is the requirement for possibly 2 more ambulances and EMS personnel to cover the extra distance transportation.  Why aren’t they concerned … because the municipality would have to pay for it with your increased taxes. </a:t>
            </a:r>
            <a:r>
              <a:rPr lang="en-CA" dirty="0" smtClean="0"/>
              <a:t>Sydenham is more efficient in the day shift, Chatham is more efficient in the afternoon shift and then we have the night shift!  </a:t>
            </a:r>
            <a:r>
              <a:rPr lang="en-CA" baseline="0" dirty="0" smtClean="0"/>
              <a:t>They treat the health care business like a private company where an uneconomical night shift is simply cancelled.</a:t>
            </a:r>
            <a:r>
              <a:rPr lang="en-CA" dirty="0" smtClean="0"/>
              <a:t> There is definitely a spin being put on this! This kind of cost analysis is</a:t>
            </a:r>
            <a:r>
              <a:rPr lang="en-CA" baseline="0" dirty="0" smtClean="0"/>
              <a:t> appropriate for a for-profit business and it might make sense to cut a less than profitable shift.  T</a:t>
            </a:r>
            <a:r>
              <a:rPr lang="en-CA" dirty="0" smtClean="0"/>
              <a:t>his is not the type of model we support or believe should be used</a:t>
            </a:r>
            <a:r>
              <a:rPr lang="en-CA" baseline="0" dirty="0" smtClean="0"/>
              <a:t> in the business of health care because the message is if you cost too much you don’t get service. </a:t>
            </a:r>
            <a:r>
              <a:rPr lang="en-CA" dirty="0" smtClean="0"/>
              <a:t>Sydenham is more efficient in the day shift, Chatham is more efficient in the afternoon shift and then we have the night shift!  Answers</a:t>
            </a:r>
            <a:r>
              <a:rPr lang="en-CA" baseline="0" dirty="0" smtClean="0"/>
              <a:t> to questions are usually not quite what they should be for accuracy and clarity.  For example, we have asked several times why it takes almost 4 hours longer to get from SDH to a Windsor hospital for a necessary cardiac procedure than it takes to get from Chatham to the same hospital   Actually the numbers are 370 minutes compared to 162 minutes.  For reference, the acceptable time is 90 minutes which only one other hospital achieves and it is in Windsor.  Chatham, Leamington and Windsor Regional are all in the 140 to 160 minute range.  These are only 2 examples of ER closure justifications which we are taking with a tablespoon not a pinch of salt.</a:t>
            </a: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a:p>
            <a:endParaRPr lang="en-CA" dirty="0"/>
          </a:p>
        </p:txBody>
      </p:sp>
      <p:sp>
        <p:nvSpPr>
          <p:cNvPr id="4" name="Slide Number Placeholder 3"/>
          <p:cNvSpPr>
            <a:spLocks noGrp="1"/>
          </p:cNvSpPr>
          <p:nvPr>
            <p:ph type="sldNum" sz="quarter" idx="10"/>
          </p:nvPr>
        </p:nvSpPr>
        <p:spPr/>
        <p:txBody>
          <a:bodyPr/>
          <a:lstStyle/>
          <a:p>
            <a:fld id="{EA68AF71-D7BB-498A-8026-BAF16A250DC4}" type="slidenum">
              <a:rPr lang="en-CA" smtClean="0"/>
              <a:t>12</a:t>
            </a:fld>
            <a:endParaRPr lang="en-CA" dirty="0"/>
          </a:p>
        </p:txBody>
      </p:sp>
    </p:spTree>
    <p:extLst>
      <p:ext uri="{BB962C8B-B14F-4D97-AF65-F5344CB8AC3E}">
        <p14:creationId xmlns:p14="http://schemas.microsoft.com/office/powerpoint/2010/main" val="425422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A68AF71-D7BB-498A-8026-BAF16A250DC4}" type="slidenum">
              <a:rPr lang="en-CA" smtClean="0"/>
              <a:t>13</a:t>
            </a:fld>
            <a:endParaRPr lang="en-CA" dirty="0"/>
          </a:p>
        </p:txBody>
      </p:sp>
    </p:spTree>
    <p:extLst>
      <p:ext uri="{BB962C8B-B14F-4D97-AF65-F5344CB8AC3E}">
        <p14:creationId xmlns:p14="http://schemas.microsoft.com/office/powerpoint/2010/main" val="3060796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A68AF71-D7BB-498A-8026-BAF16A250DC4}" type="slidenum">
              <a:rPr lang="en-CA" smtClean="0"/>
              <a:t>14</a:t>
            </a:fld>
            <a:endParaRPr lang="en-CA" dirty="0"/>
          </a:p>
        </p:txBody>
      </p:sp>
    </p:spTree>
    <p:extLst>
      <p:ext uri="{BB962C8B-B14F-4D97-AF65-F5344CB8AC3E}">
        <p14:creationId xmlns:p14="http://schemas.microsoft.com/office/powerpoint/2010/main" val="3366663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A68AF71-D7BB-498A-8026-BAF16A250DC4}" type="slidenum">
              <a:rPr lang="en-CA" smtClean="0"/>
              <a:t>2</a:t>
            </a:fld>
            <a:endParaRPr lang="en-CA" dirty="0"/>
          </a:p>
        </p:txBody>
      </p:sp>
    </p:spTree>
    <p:extLst>
      <p:ext uri="{BB962C8B-B14F-4D97-AF65-F5344CB8AC3E}">
        <p14:creationId xmlns:p14="http://schemas.microsoft.com/office/powerpoint/2010/main" val="1248764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Small Rural &amp; Northern Hospitals receive special treatment in the grand scheme of funding health care.  There are sources of dollars and other considerations that are not available to the</a:t>
            </a:r>
            <a:r>
              <a:rPr lang="en-CA" baseline="0" dirty="0" smtClean="0"/>
              <a:t> rest of</a:t>
            </a:r>
            <a:r>
              <a:rPr lang="en-CA" dirty="0" smtClean="0"/>
              <a:t> hospitals.</a:t>
            </a:r>
            <a:endParaRPr lang="en-CA" dirty="0"/>
          </a:p>
        </p:txBody>
      </p:sp>
      <p:sp>
        <p:nvSpPr>
          <p:cNvPr id="4" name="Slide Number Placeholder 3"/>
          <p:cNvSpPr>
            <a:spLocks noGrp="1"/>
          </p:cNvSpPr>
          <p:nvPr>
            <p:ph type="sldNum" sz="quarter" idx="10"/>
          </p:nvPr>
        </p:nvSpPr>
        <p:spPr/>
        <p:txBody>
          <a:bodyPr/>
          <a:lstStyle/>
          <a:p>
            <a:fld id="{EA68AF71-D7BB-498A-8026-BAF16A250DC4}" type="slidenum">
              <a:rPr lang="en-CA" smtClean="0"/>
              <a:t>3</a:t>
            </a:fld>
            <a:endParaRPr lang="en-CA" dirty="0"/>
          </a:p>
        </p:txBody>
      </p:sp>
    </p:spTree>
    <p:extLst>
      <p:ext uri="{BB962C8B-B14F-4D97-AF65-F5344CB8AC3E}">
        <p14:creationId xmlns:p14="http://schemas.microsoft.com/office/powerpoint/2010/main" val="2674012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 are suggesting a new organizational structure</a:t>
            </a:r>
            <a:r>
              <a:rPr lang="en-CA" baseline="0" dirty="0" smtClean="0"/>
              <a:t> for health care in our region.  SDH and its partners would be an integrated “one stop shop” for health services and be called the Sydenham Walpole St. Clair District and would be associated with both the CKHA and Bluewater Health.  It would form a real “hub” with the ESC LHIN.</a:t>
            </a:r>
            <a:endParaRPr lang="en-CA" dirty="0"/>
          </a:p>
        </p:txBody>
      </p:sp>
      <p:sp>
        <p:nvSpPr>
          <p:cNvPr id="4" name="Slide Number Placeholder 3"/>
          <p:cNvSpPr>
            <a:spLocks noGrp="1"/>
          </p:cNvSpPr>
          <p:nvPr>
            <p:ph type="sldNum" sz="quarter" idx="10"/>
          </p:nvPr>
        </p:nvSpPr>
        <p:spPr/>
        <p:txBody>
          <a:bodyPr/>
          <a:lstStyle/>
          <a:p>
            <a:fld id="{EA68AF71-D7BB-498A-8026-BAF16A250DC4}" type="slidenum">
              <a:rPr lang="en-CA" smtClean="0"/>
              <a:t>4</a:t>
            </a:fld>
            <a:endParaRPr lang="en-CA" dirty="0"/>
          </a:p>
        </p:txBody>
      </p:sp>
    </p:spTree>
    <p:extLst>
      <p:ext uri="{BB962C8B-B14F-4D97-AF65-F5344CB8AC3E}">
        <p14:creationId xmlns:p14="http://schemas.microsoft.com/office/powerpoint/2010/main" val="3828281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Wallaceburg is central in</a:t>
            </a:r>
            <a:r>
              <a:rPr lang="en-CA" baseline="0" dirty="0" smtClean="0"/>
              <a:t> the Erie St. Clair LHIN.</a:t>
            </a:r>
            <a:endParaRPr lang="en-CA" dirty="0"/>
          </a:p>
        </p:txBody>
      </p:sp>
      <p:sp>
        <p:nvSpPr>
          <p:cNvPr id="4" name="Slide Number Placeholder 3"/>
          <p:cNvSpPr>
            <a:spLocks noGrp="1"/>
          </p:cNvSpPr>
          <p:nvPr>
            <p:ph type="sldNum" sz="quarter" idx="10"/>
          </p:nvPr>
        </p:nvSpPr>
        <p:spPr/>
        <p:txBody>
          <a:bodyPr/>
          <a:lstStyle/>
          <a:p>
            <a:fld id="{EA68AF71-D7BB-498A-8026-BAF16A250DC4}" type="slidenum">
              <a:rPr lang="en-CA" smtClean="0"/>
              <a:t>5</a:t>
            </a:fld>
            <a:endParaRPr lang="en-CA" dirty="0"/>
          </a:p>
        </p:txBody>
      </p:sp>
    </p:spTree>
    <p:extLst>
      <p:ext uri="{BB962C8B-B14F-4D97-AF65-F5344CB8AC3E}">
        <p14:creationId xmlns:p14="http://schemas.microsoft.com/office/powerpoint/2010/main" val="2713149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A68AF71-D7BB-498A-8026-BAF16A250DC4}" type="slidenum">
              <a:rPr lang="en-CA" smtClean="0"/>
              <a:t>6</a:t>
            </a:fld>
            <a:endParaRPr lang="en-CA" dirty="0"/>
          </a:p>
        </p:txBody>
      </p:sp>
    </p:spTree>
    <p:extLst>
      <p:ext uri="{BB962C8B-B14F-4D97-AF65-F5344CB8AC3E}">
        <p14:creationId xmlns:p14="http://schemas.microsoft.com/office/powerpoint/2010/main" val="3249311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For interest here are some of the other services shown in the chart that you can’t read</a:t>
            </a:r>
            <a:endParaRPr lang="en-CA" dirty="0"/>
          </a:p>
        </p:txBody>
      </p:sp>
      <p:sp>
        <p:nvSpPr>
          <p:cNvPr id="4" name="Slide Number Placeholder 3"/>
          <p:cNvSpPr>
            <a:spLocks noGrp="1"/>
          </p:cNvSpPr>
          <p:nvPr>
            <p:ph type="sldNum" sz="quarter" idx="10"/>
          </p:nvPr>
        </p:nvSpPr>
        <p:spPr/>
        <p:txBody>
          <a:bodyPr/>
          <a:lstStyle/>
          <a:p>
            <a:fld id="{EA68AF71-D7BB-498A-8026-BAF16A250DC4}" type="slidenum">
              <a:rPr lang="en-CA" smtClean="0"/>
              <a:t>7</a:t>
            </a:fld>
            <a:endParaRPr lang="en-CA" dirty="0"/>
          </a:p>
        </p:txBody>
      </p:sp>
    </p:spTree>
    <p:extLst>
      <p:ext uri="{BB962C8B-B14F-4D97-AF65-F5344CB8AC3E}">
        <p14:creationId xmlns:p14="http://schemas.microsoft.com/office/powerpoint/2010/main" val="1644844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Along</a:t>
            </a:r>
            <a:r>
              <a:rPr lang="en-CA" baseline="0" dirty="0" smtClean="0"/>
              <a:t> with additional funding, Small, Rural and Northern </a:t>
            </a:r>
            <a:r>
              <a:rPr lang="en-CA" baseline="0" dirty="0" err="1" smtClean="0"/>
              <a:t>Hospitalsare</a:t>
            </a:r>
            <a:r>
              <a:rPr lang="en-CA" baseline="0" dirty="0" smtClean="0"/>
              <a:t> mandated to provide the following core services.</a:t>
            </a:r>
            <a:endParaRPr lang="en-CA" dirty="0"/>
          </a:p>
        </p:txBody>
      </p:sp>
      <p:sp>
        <p:nvSpPr>
          <p:cNvPr id="4" name="Slide Number Placeholder 3"/>
          <p:cNvSpPr>
            <a:spLocks noGrp="1"/>
          </p:cNvSpPr>
          <p:nvPr>
            <p:ph type="sldNum" sz="quarter" idx="10"/>
          </p:nvPr>
        </p:nvSpPr>
        <p:spPr/>
        <p:txBody>
          <a:bodyPr/>
          <a:lstStyle/>
          <a:p>
            <a:fld id="{EA68AF71-D7BB-498A-8026-BAF16A250DC4}" type="slidenum">
              <a:rPr lang="en-CA" smtClean="0"/>
              <a:t>8</a:t>
            </a:fld>
            <a:endParaRPr lang="en-CA" dirty="0"/>
          </a:p>
        </p:txBody>
      </p:sp>
    </p:spTree>
    <p:extLst>
      <p:ext uri="{BB962C8B-B14F-4D97-AF65-F5344CB8AC3E}">
        <p14:creationId xmlns:p14="http://schemas.microsoft.com/office/powerpoint/2010/main" val="413390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Now,</a:t>
            </a:r>
            <a:r>
              <a:rPr lang="en-CA" baseline="0" dirty="0" smtClean="0"/>
              <a:t> let’s get to the visions of the future for health care in the Sydenham Walpole St. Clair District. </a:t>
            </a:r>
            <a:r>
              <a:rPr lang="en-CA" dirty="0" smtClean="0"/>
              <a:t>What’s this?</a:t>
            </a:r>
            <a:r>
              <a:rPr lang="en-CA" baseline="0" dirty="0" smtClean="0"/>
              <a:t>  Technical problems with the slide!  Oh no! I forgot that the CKHA has not adopted a vision.  That’s right!  The CKHA hasn’t approved a vision and have since suspended all CKHA activity.</a:t>
            </a:r>
            <a:endParaRPr lang="en-CA" dirty="0"/>
          </a:p>
        </p:txBody>
      </p:sp>
      <p:sp>
        <p:nvSpPr>
          <p:cNvPr id="4" name="Slide Number Placeholder 3"/>
          <p:cNvSpPr>
            <a:spLocks noGrp="1"/>
          </p:cNvSpPr>
          <p:nvPr>
            <p:ph type="sldNum" sz="quarter" idx="10"/>
          </p:nvPr>
        </p:nvSpPr>
        <p:spPr/>
        <p:txBody>
          <a:bodyPr/>
          <a:lstStyle/>
          <a:p>
            <a:fld id="{EA68AF71-D7BB-498A-8026-BAF16A250DC4}" type="slidenum">
              <a:rPr lang="en-CA" smtClean="0"/>
              <a:t>9</a:t>
            </a:fld>
            <a:endParaRPr lang="en-CA" dirty="0"/>
          </a:p>
        </p:txBody>
      </p:sp>
    </p:spTree>
    <p:extLst>
      <p:ext uri="{BB962C8B-B14F-4D97-AF65-F5344CB8AC3E}">
        <p14:creationId xmlns:p14="http://schemas.microsoft.com/office/powerpoint/2010/main" val="3313816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CA"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CA" dirty="0"/>
          </a:p>
        </p:txBody>
      </p:sp>
      <p:sp>
        <p:nvSpPr>
          <p:cNvPr id="4" name="Date Placeholder 3"/>
          <p:cNvSpPr>
            <a:spLocks noGrp="1"/>
          </p:cNvSpPr>
          <p:nvPr>
            <p:ph type="dt" sz="half" idx="10"/>
          </p:nvPr>
        </p:nvSpPr>
        <p:spPr/>
        <p:txBody>
          <a:bodyPr/>
          <a:lstStyle/>
          <a:p>
            <a:fld id="{2DCBB30F-1983-4ADC-A72B-1B33B82934AB}" type="datetimeFigureOut">
              <a:rPr lang="en-CA" smtClean="0"/>
              <a:t>2016-04-19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DC4384F-A970-42A2-9B6E-012244150DBE}" type="slidenum">
              <a:rPr lang="en-CA" smtClean="0"/>
              <a:t>‹#›</a:t>
            </a:fld>
            <a:endParaRPr lang="en-CA" dirty="0"/>
          </a:p>
        </p:txBody>
      </p:sp>
      <p:sp>
        <p:nvSpPr>
          <p:cNvPr id="7" name="TextBox 6"/>
          <p:cNvSpPr txBox="1"/>
          <p:nvPr userDrawn="1"/>
        </p:nvSpPr>
        <p:spPr>
          <a:xfrm rot="18316789">
            <a:off x="2255733" y="2263109"/>
            <a:ext cx="7120959" cy="1631216"/>
          </a:xfrm>
          <a:prstGeom prst="rect">
            <a:avLst/>
          </a:prstGeom>
          <a:noFill/>
        </p:spPr>
        <p:txBody>
          <a:bodyPr wrap="square" rtlCol="0">
            <a:spAutoFit/>
          </a:bodyPr>
          <a:lstStyle/>
          <a:p>
            <a:r>
              <a:rPr lang="en-CA" sz="10000" baseline="0" dirty="0" smtClean="0">
                <a:solidFill>
                  <a:schemeClr val="tx1">
                    <a:alpha val="20000"/>
                  </a:schemeClr>
                </a:solidFill>
              </a:rPr>
              <a:t>Confidential</a:t>
            </a:r>
            <a:endParaRPr lang="en-CA" sz="10000" baseline="0" dirty="0">
              <a:solidFill>
                <a:schemeClr val="tx1">
                  <a:alpha val="20000"/>
                </a:schemeClr>
              </a:solidFill>
            </a:endParaRPr>
          </a:p>
        </p:txBody>
      </p:sp>
    </p:spTree>
    <p:extLst>
      <p:ext uri="{BB962C8B-B14F-4D97-AF65-F5344CB8AC3E}">
        <p14:creationId xmlns:p14="http://schemas.microsoft.com/office/powerpoint/2010/main" val="39123357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DCBB30F-1983-4ADC-A72B-1B33B82934AB}" type="datetimeFigureOut">
              <a:rPr lang="en-CA" smtClean="0"/>
              <a:t>2016-04-19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DC4384F-A970-42A2-9B6E-012244150DBE}" type="slidenum">
              <a:rPr lang="en-CA" smtClean="0"/>
              <a:t>‹#›</a:t>
            </a:fld>
            <a:endParaRPr lang="en-CA" dirty="0"/>
          </a:p>
        </p:txBody>
      </p:sp>
    </p:spTree>
    <p:extLst>
      <p:ext uri="{BB962C8B-B14F-4D97-AF65-F5344CB8AC3E}">
        <p14:creationId xmlns:p14="http://schemas.microsoft.com/office/powerpoint/2010/main" val="1265571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DCBB30F-1983-4ADC-A72B-1B33B82934AB}" type="datetimeFigureOut">
              <a:rPr lang="en-CA" smtClean="0"/>
              <a:t>2016-04-19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DC4384F-A970-42A2-9B6E-012244150DBE}" type="slidenum">
              <a:rPr lang="en-CA" smtClean="0"/>
              <a:t>‹#›</a:t>
            </a:fld>
            <a:endParaRPr lang="en-CA" dirty="0"/>
          </a:p>
        </p:txBody>
      </p:sp>
    </p:spTree>
    <p:extLst>
      <p:ext uri="{BB962C8B-B14F-4D97-AF65-F5344CB8AC3E}">
        <p14:creationId xmlns:p14="http://schemas.microsoft.com/office/powerpoint/2010/main" val="198576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DCBB30F-1983-4ADC-A72B-1B33B82934AB}" type="datetimeFigureOut">
              <a:rPr lang="en-CA" smtClean="0"/>
              <a:t>2016-04-19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DC4384F-A970-42A2-9B6E-012244150DBE}" type="slidenum">
              <a:rPr lang="en-CA" smtClean="0"/>
              <a:t>‹#›</a:t>
            </a:fld>
            <a:endParaRPr lang="en-CA" dirty="0"/>
          </a:p>
        </p:txBody>
      </p:sp>
    </p:spTree>
    <p:extLst>
      <p:ext uri="{BB962C8B-B14F-4D97-AF65-F5344CB8AC3E}">
        <p14:creationId xmlns:p14="http://schemas.microsoft.com/office/powerpoint/2010/main" val="33388990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CBB30F-1983-4ADC-A72B-1B33B82934AB}" type="datetimeFigureOut">
              <a:rPr lang="en-CA" smtClean="0"/>
              <a:t>2016-04-19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DC4384F-A970-42A2-9B6E-012244150DBE}" type="slidenum">
              <a:rPr lang="en-CA" smtClean="0"/>
              <a:t>‹#›</a:t>
            </a:fld>
            <a:endParaRPr lang="en-CA" dirty="0"/>
          </a:p>
        </p:txBody>
      </p:sp>
    </p:spTree>
    <p:extLst>
      <p:ext uri="{BB962C8B-B14F-4D97-AF65-F5344CB8AC3E}">
        <p14:creationId xmlns:p14="http://schemas.microsoft.com/office/powerpoint/2010/main" val="191018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2DCBB30F-1983-4ADC-A72B-1B33B82934AB}" type="datetimeFigureOut">
              <a:rPr lang="en-CA" smtClean="0"/>
              <a:t>2016-04-19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8DC4384F-A970-42A2-9B6E-012244150DBE}" type="slidenum">
              <a:rPr lang="en-CA" smtClean="0"/>
              <a:t>‹#›</a:t>
            </a:fld>
            <a:endParaRPr lang="en-CA" dirty="0"/>
          </a:p>
        </p:txBody>
      </p:sp>
    </p:spTree>
    <p:extLst>
      <p:ext uri="{BB962C8B-B14F-4D97-AF65-F5344CB8AC3E}">
        <p14:creationId xmlns:p14="http://schemas.microsoft.com/office/powerpoint/2010/main" val="479530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CBB30F-1983-4ADC-A72B-1B33B82934AB}" type="datetimeFigureOut">
              <a:rPr lang="en-CA" smtClean="0"/>
              <a:t>2016-04-19</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8DC4384F-A970-42A2-9B6E-012244150DBE}" type="slidenum">
              <a:rPr lang="en-CA" smtClean="0"/>
              <a:t>‹#›</a:t>
            </a:fld>
            <a:endParaRPr lang="en-CA" dirty="0"/>
          </a:p>
        </p:txBody>
      </p:sp>
    </p:spTree>
    <p:extLst>
      <p:ext uri="{BB962C8B-B14F-4D97-AF65-F5344CB8AC3E}">
        <p14:creationId xmlns:p14="http://schemas.microsoft.com/office/powerpoint/2010/main" val="3032364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2DCBB30F-1983-4ADC-A72B-1B33B82934AB}" type="datetimeFigureOut">
              <a:rPr lang="en-CA" smtClean="0"/>
              <a:t>2016-04-19</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8DC4384F-A970-42A2-9B6E-012244150DBE}" type="slidenum">
              <a:rPr lang="en-CA" smtClean="0"/>
              <a:t>‹#›</a:t>
            </a:fld>
            <a:endParaRPr lang="en-CA" dirty="0"/>
          </a:p>
        </p:txBody>
      </p:sp>
    </p:spTree>
    <p:extLst>
      <p:ext uri="{BB962C8B-B14F-4D97-AF65-F5344CB8AC3E}">
        <p14:creationId xmlns:p14="http://schemas.microsoft.com/office/powerpoint/2010/main" val="3768317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CBB30F-1983-4ADC-A72B-1B33B82934AB}" type="datetimeFigureOut">
              <a:rPr lang="en-CA" smtClean="0"/>
              <a:t>2016-04-19</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8DC4384F-A970-42A2-9B6E-012244150DBE}" type="slidenum">
              <a:rPr lang="en-CA" smtClean="0"/>
              <a:t>‹#›</a:t>
            </a:fld>
            <a:endParaRPr lang="en-CA" dirty="0"/>
          </a:p>
        </p:txBody>
      </p:sp>
    </p:spTree>
    <p:extLst>
      <p:ext uri="{BB962C8B-B14F-4D97-AF65-F5344CB8AC3E}">
        <p14:creationId xmlns:p14="http://schemas.microsoft.com/office/powerpoint/2010/main" val="911630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CBB30F-1983-4ADC-A72B-1B33B82934AB}" type="datetimeFigureOut">
              <a:rPr lang="en-CA" smtClean="0"/>
              <a:t>2016-04-19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8DC4384F-A970-42A2-9B6E-012244150DBE}" type="slidenum">
              <a:rPr lang="en-CA" smtClean="0"/>
              <a:t>‹#›</a:t>
            </a:fld>
            <a:endParaRPr lang="en-CA" dirty="0"/>
          </a:p>
        </p:txBody>
      </p:sp>
    </p:spTree>
    <p:extLst>
      <p:ext uri="{BB962C8B-B14F-4D97-AF65-F5344CB8AC3E}">
        <p14:creationId xmlns:p14="http://schemas.microsoft.com/office/powerpoint/2010/main" val="1337257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CBB30F-1983-4ADC-A72B-1B33B82934AB}" type="datetimeFigureOut">
              <a:rPr lang="en-CA" smtClean="0"/>
              <a:t>2016-04-19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8DC4384F-A970-42A2-9B6E-012244150DBE}" type="slidenum">
              <a:rPr lang="en-CA" smtClean="0"/>
              <a:t>‹#›</a:t>
            </a:fld>
            <a:endParaRPr lang="en-CA" dirty="0"/>
          </a:p>
        </p:txBody>
      </p:sp>
    </p:spTree>
    <p:extLst>
      <p:ext uri="{BB962C8B-B14F-4D97-AF65-F5344CB8AC3E}">
        <p14:creationId xmlns:p14="http://schemas.microsoft.com/office/powerpoint/2010/main" val="3010323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BB30F-1983-4ADC-A72B-1B33B82934AB}" type="datetimeFigureOut">
              <a:rPr lang="en-CA" smtClean="0"/>
              <a:t>2016-04-19</a:t>
            </a:fld>
            <a:endParaRPr lang="en-C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C4384F-A970-42A2-9B6E-012244150DBE}" type="slidenum">
              <a:rPr lang="en-CA" smtClean="0"/>
              <a:t>‹#›</a:t>
            </a:fld>
            <a:endParaRPr lang="en-CA" dirty="0"/>
          </a:p>
        </p:txBody>
      </p:sp>
    </p:spTree>
    <p:extLst>
      <p:ext uri="{BB962C8B-B14F-4D97-AF65-F5344CB8AC3E}">
        <p14:creationId xmlns:p14="http://schemas.microsoft.com/office/powerpoint/2010/main" val="731758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12116" cy="1762058"/>
          </a:xfrm>
        </p:spPr>
        <p:txBody>
          <a:bodyPr>
            <a:noAutofit/>
          </a:bodyPr>
          <a:lstStyle/>
          <a:p>
            <a:pPr algn="ctr"/>
            <a:r>
              <a:rPr lang="en-CA" sz="3600" dirty="0" smtClean="0"/>
              <a:t>SDH Corporation Members Meeting</a:t>
            </a:r>
            <a:br>
              <a:rPr lang="en-CA" sz="3600" dirty="0" smtClean="0"/>
            </a:br>
            <a:r>
              <a:rPr lang="en-CA" sz="3600" dirty="0" smtClean="0"/>
              <a:t>April 19, 2016</a:t>
            </a:r>
            <a:br>
              <a:rPr lang="en-CA" sz="3600" dirty="0" smtClean="0"/>
            </a:br>
            <a:r>
              <a:rPr lang="en-CA" sz="3600" dirty="0" smtClean="0"/>
              <a:t>UAW Hall</a:t>
            </a:r>
            <a:br>
              <a:rPr lang="en-CA" sz="3600" dirty="0" smtClean="0"/>
            </a:br>
            <a:r>
              <a:rPr lang="en-CA" sz="3600" dirty="0" smtClean="0"/>
              <a:t>5:00 p.m.</a:t>
            </a:r>
            <a:endParaRPr lang="en-CA" sz="3600" dirty="0"/>
          </a:p>
        </p:txBody>
      </p:sp>
      <p:sp>
        <p:nvSpPr>
          <p:cNvPr id="3" name="Content Placeholder 2"/>
          <p:cNvSpPr>
            <a:spLocks noGrp="1"/>
          </p:cNvSpPr>
          <p:nvPr>
            <p:ph idx="1"/>
          </p:nvPr>
        </p:nvSpPr>
        <p:spPr>
          <a:xfrm>
            <a:off x="936458" y="2326138"/>
            <a:ext cx="10515600" cy="4351338"/>
          </a:xfrm>
        </p:spPr>
        <p:txBody>
          <a:bodyPr>
            <a:normAutofit lnSpcReduction="10000"/>
          </a:bodyPr>
          <a:lstStyle/>
          <a:p>
            <a:r>
              <a:rPr lang="en-CA" dirty="0" smtClean="0"/>
              <a:t>Welcome </a:t>
            </a:r>
          </a:p>
          <a:p>
            <a:r>
              <a:rPr lang="en-CA" dirty="0" smtClean="0"/>
              <a:t>WIFN &amp; Honorary Membership</a:t>
            </a:r>
          </a:p>
          <a:p>
            <a:r>
              <a:rPr lang="en-CA" dirty="0" smtClean="0"/>
              <a:t>CKHA Governance</a:t>
            </a:r>
          </a:p>
          <a:p>
            <a:r>
              <a:rPr lang="en-CA" dirty="0" smtClean="0"/>
              <a:t>Membership</a:t>
            </a:r>
          </a:p>
          <a:p>
            <a:r>
              <a:rPr lang="en-CA" dirty="0" smtClean="0"/>
              <a:t>CKHA Deficit</a:t>
            </a:r>
          </a:p>
          <a:p>
            <a:r>
              <a:rPr lang="en-CA" dirty="0" smtClean="0"/>
              <a:t>Imagine Project</a:t>
            </a:r>
          </a:p>
          <a:p>
            <a:r>
              <a:rPr lang="en-CA" dirty="0" smtClean="0"/>
              <a:t>Visions of Health Care (Member Recommendation)</a:t>
            </a:r>
          </a:p>
          <a:p>
            <a:r>
              <a:rPr lang="en-CA" dirty="0" smtClean="0"/>
              <a:t>Question Period </a:t>
            </a:r>
          </a:p>
          <a:p>
            <a:r>
              <a:rPr lang="en-CA" dirty="0" smtClean="0"/>
              <a:t>Adjournment</a:t>
            </a:r>
            <a:endParaRPr lang="en-CA" dirty="0"/>
          </a:p>
        </p:txBody>
      </p:sp>
    </p:spTree>
    <p:extLst>
      <p:ext uri="{BB962C8B-B14F-4D97-AF65-F5344CB8AC3E}">
        <p14:creationId xmlns:p14="http://schemas.microsoft.com/office/powerpoint/2010/main" val="37961487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PGH &amp; SJH Vision of Our Future</a:t>
            </a:r>
            <a:endParaRPr lang="en-CA" dirty="0"/>
          </a:p>
        </p:txBody>
      </p:sp>
      <p:sp>
        <p:nvSpPr>
          <p:cNvPr id="3" name="Content Placeholder 2"/>
          <p:cNvSpPr>
            <a:spLocks noGrp="1"/>
          </p:cNvSpPr>
          <p:nvPr>
            <p:ph idx="1"/>
          </p:nvPr>
        </p:nvSpPr>
        <p:spPr/>
        <p:txBody>
          <a:bodyPr/>
          <a:lstStyle/>
          <a:p>
            <a:r>
              <a:rPr lang="en-CA" dirty="0" smtClean="0"/>
              <a:t>Community “Hub” – Integration &amp; Co-Location with service providers</a:t>
            </a:r>
          </a:p>
          <a:p>
            <a:r>
              <a:rPr lang="en-CA" dirty="0" smtClean="0"/>
              <a:t>No Emergency Department</a:t>
            </a:r>
          </a:p>
          <a:p>
            <a:r>
              <a:rPr lang="en-CA" dirty="0" smtClean="0"/>
              <a:t>16 hours from 7:00 a.m. to 11:00 p.m.</a:t>
            </a:r>
          </a:p>
          <a:p>
            <a:r>
              <a:rPr lang="en-CA" dirty="0" smtClean="0"/>
              <a:t>Staffing – no ER Physician(s)</a:t>
            </a:r>
          </a:p>
          <a:p>
            <a:r>
              <a:rPr lang="en-CA" dirty="0" smtClean="0"/>
              <a:t>Limited Laboratory Services (“point of care” only)</a:t>
            </a:r>
          </a:p>
          <a:p>
            <a:r>
              <a:rPr lang="en-CA" dirty="0" smtClean="0"/>
              <a:t>X-Ray </a:t>
            </a:r>
            <a:r>
              <a:rPr lang="en-CA" dirty="0"/>
              <a:t>s</a:t>
            </a:r>
            <a:r>
              <a:rPr lang="en-CA" dirty="0" smtClean="0"/>
              <a:t>ervice only</a:t>
            </a:r>
          </a:p>
          <a:p>
            <a:r>
              <a:rPr lang="en-CA" dirty="0" smtClean="0"/>
              <a:t>Acute cases taken directly to Chatham</a:t>
            </a:r>
          </a:p>
          <a:p>
            <a:r>
              <a:rPr lang="en-CA" dirty="0" smtClean="0"/>
              <a:t>Governance under CKCHC Board (no Corporate Membership)</a:t>
            </a:r>
          </a:p>
          <a:p>
            <a:endParaRPr lang="en-CA" dirty="0" smtClean="0"/>
          </a:p>
          <a:p>
            <a:endParaRPr lang="en-CA" dirty="0" smtClean="0"/>
          </a:p>
          <a:p>
            <a:endParaRPr lang="en-CA" dirty="0" smtClean="0"/>
          </a:p>
          <a:p>
            <a:pPr marL="0" indent="0">
              <a:buNone/>
            </a:pPr>
            <a:endParaRPr lang="en-CA" dirty="0" smtClean="0"/>
          </a:p>
        </p:txBody>
      </p:sp>
    </p:spTree>
    <p:extLst>
      <p:ext uri="{BB962C8B-B14F-4D97-AF65-F5344CB8AC3E}">
        <p14:creationId xmlns:p14="http://schemas.microsoft.com/office/powerpoint/2010/main" val="134610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SDH Vision for Our Future</a:t>
            </a: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t>An integrated health care delivery system</a:t>
            </a:r>
          </a:p>
          <a:p>
            <a:r>
              <a:rPr lang="en-CA" dirty="0" smtClean="0"/>
              <a:t>Co-location with other health service providers</a:t>
            </a:r>
          </a:p>
          <a:p>
            <a:r>
              <a:rPr lang="en-CA" dirty="0" smtClean="0"/>
              <a:t>24/7 Emergency Department</a:t>
            </a:r>
          </a:p>
          <a:p>
            <a:r>
              <a:rPr lang="en-CA" dirty="0" smtClean="0"/>
              <a:t>Professional staffing including Physicians, Nurses, Nurse Practitioners</a:t>
            </a:r>
          </a:p>
          <a:p>
            <a:r>
              <a:rPr lang="en-CA" dirty="0" smtClean="0"/>
              <a:t>All necessary ancillary services for the ED (</a:t>
            </a:r>
            <a:r>
              <a:rPr lang="en-CA" dirty="0" err="1" smtClean="0"/>
              <a:t>eg</a:t>
            </a:r>
            <a:r>
              <a:rPr lang="en-CA" dirty="0" smtClean="0"/>
              <a:t>. Diagnostic &amp; Laboratory)</a:t>
            </a:r>
          </a:p>
          <a:p>
            <a:r>
              <a:rPr lang="en-CA" dirty="0" smtClean="0"/>
              <a:t>Helipad</a:t>
            </a:r>
          </a:p>
          <a:p>
            <a:r>
              <a:rPr lang="en-CA" dirty="0"/>
              <a:t>C</a:t>
            </a:r>
            <a:r>
              <a:rPr lang="en-CA" dirty="0" smtClean="0"/>
              <a:t>ombination of medicine and observation beds</a:t>
            </a:r>
          </a:p>
          <a:p>
            <a:r>
              <a:rPr lang="en-CA" dirty="0" smtClean="0"/>
              <a:t>Maintain ability to accommodate Sarnia/Chatham overflow </a:t>
            </a:r>
          </a:p>
          <a:p>
            <a:r>
              <a:rPr lang="en-CA" dirty="0" smtClean="0"/>
              <a:t>Governance under SDH Board (continued Corporate Membership)</a:t>
            </a:r>
          </a:p>
          <a:p>
            <a:r>
              <a:rPr lang="en-CA" dirty="0" smtClean="0"/>
              <a:t>A facility that will allow for future expansion in a site to be determined</a:t>
            </a:r>
          </a:p>
        </p:txBody>
      </p:sp>
    </p:spTree>
    <p:extLst>
      <p:ext uri="{BB962C8B-B14F-4D97-AF65-F5344CB8AC3E}">
        <p14:creationId xmlns:p14="http://schemas.microsoft.com/office/powerpoint/2010/main" val="379359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arn(inVertical)">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wipe(down)">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wipe(down)">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wipe(down)">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wheel(1)">
                                      <p:cBhvr>
                                        <p:cTn id="49" dur="2000"/>
                                        <p:tgtEl>
                                          <p:spTgt spid="3">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 calcmode="lin" valueType="num">
                                      <p:cBhvr>
                                        <p:cTn id="54"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5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Why cut the SDH Emergency Department?</a:t>
            </a:r>
            <a:endParaRPr lang="en-CA" dirty="0"/>
          </a:p>
        </p:txBody>
      </p:sp>
      <p:sp>
        <p:nvSpPr>
          <p:cNvPr id="3" name="Content Placeholder 2"/>
          <p:cNvSpPr>
            <a:spLocks noGrp="1"/>
          </p:cNvSpPr>
          <p:nvPr>
            <p:ph idx="1"/>
          </p:nvPr>
        </p:nvSpPr>
        <p:spPr/>
        <p:txBody>
          <a:bodyPr/>
          <a:lstStyle/>
          <a:p>
            <a:pPr marL="0" indent="0" algn="ctr">
              <a:buNone/>
            </a:pPr>
            <a:r>
              <a:rPr lang="en-CA" dirty="0" smtClean="0"/>
              <a:t>CKHA reports, data analysis and conclusions are all basically related to</a:t>
            </a:r>
          </a:p>
          <a:p>
            <a:pPr marL="0" indent="0" algn="ctr">
              <a:buNone/>
            </a:pPr>
            <a:endParaRPr lang="en-CA" dirty="0" smtClean="0"/>
          </a:p>
          <a:p>
            <a:pPr marL="0" indent="0" algn="ctr">
              <a:buNone/>
            </a:pPr>
            <a:endParaRPr lang="en-CA" dirty="0"/>
          </a:p>
          <a:p>
            <a:pPr marL="0" indent="0" algn="ctr">
              <a:buNone/>
            </a:pPr>
            <a:r>
              <a:rPr lang="en-CA" dirty="0" smtClean="0"/>
              <a:t>Patient Safety</a:t>
            </a:r>
          </a:p>
          <a:p>
            <a:pPr marL="0" indent="0" algn="ctr">
              <a:buNone/>
            </a:pPr>
            <a:endParaRPr lang="en-CA" dirty="0"/>
          </a:p>
          <a:p>
            <a:pPr marL="0" indent="0" algn="ctr">
              <a:buNone/>
            </a:pPr>
            <a:r>
              <a:rPr lang="en-CA" dirty="0" smtClean="0"/>
              <a:t>&amp;</a:t>
            </a:r>
          </a:p>
          <a:p>
            <a:pPr marL="0" indent="0" algn="ctr">
              <a:buNone/>
            </a:pPr>
            <a:endParaRPr lang="en-CA" dirty="0"/>
          </a:p>
          <a:p>
            <a:pPr marL="0" indent="0" algn="ctr">
              <a:buNone/>
            </a:pPr>
            <a:r>
              <a:rPr lang="en-CA" dirty="0" smtClean="0"/>
              <a:t>Cost</a:t>
            </a:r>
          </a:p>
        </p:txBody>
      </p:sp>
    </p:spTree>
    <p:extLst>
      <p:ext uri="{BB962C8B-B14F-4D97-AF65-F5344CB8AC3E}">
        <p14:creationId xmlns:p14="http://schemas.microsoft.com/office/powerpoint/2010/main" val="328854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normAutofit/>
          </a:bodyPr>
          <a:lstStyle/>
          <a:p>
            <a:pPr marL="0" indent="0" algn="ctr">
              <a:buNone/>
            </a:pPr>
            <a:r>
              <a:rPr lang="en-CA" sz="9600" dirty="0" smtClean="0"/>
              <a:t>The</a:t>
            </a:r>
          </a:p>
          <a:p>
            <a:pPr marL="0" indent="0" algn="ctr">
              <a:buNone/>
            </a:pPr>
            <a:r>
              <a:rPr lang="en-CA" sz="9600" dirty="0" smtClean="0"/>
              <a:t>Beginning</a:t>
            </a:r>
            <a:endParaRPr lang="en-CA" sz="9600" dirty="0"/>
          </a:p>
        </p:txBody>
      </p:sp>
    </p:spTree>
    <p:extLst>
      <p:ext uri="{BB962C8B-B14F-4D97-AF65-F5344CB8AC3E}">
        <p14:creationId xmlns:p14="http://schemas.microsoft.com/office/powerpoint/2010/main" val="121835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160">
                                          <p:stCondLst>
                                            <p:cond delay="0"/>
                                          </p:stCondLst>
                                        </p:cTn>
                                        <p:tgtEl>
                                          <p:spTgt spid="3">
                                            <p:txEl>
                                              <p:pRg st="0" end="0"/>
                                            </p:txEl>
                                          </p:spTgt>
                                        </p:tgtEl>
                                      </p:cBhvr>
                                    </p:animEffect>
                                    <p:anim calcmode="lin" valueType="num">
                                      <p:cBhvr>
                                        <p:cTn id="8" dur="3644"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1328"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1328" tmFilter="0, 0; 0.125,0.2665; 0.25,0.4; 0.375,0.465; 0.5,0.5;  0.625,0.535; 0.75,0.6; 0.875,0.7335; 1,1">
                                          <p:stCondLst>
                                            <p:cond delay="1328"/>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664" tmFilter="0, 0; 0.125,0.2665; 0.25,0.4; 0.375,0.465; 0.5,0.5;  0.625,0.535; 0.75,0.6; 0.875,0.7335; 1,1">
                                          <p:stCondLst>
                                            <p:cond delay="2648"/>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328" tmFilter="0, 0; 0.125,0.2665; 0.25,0.4; 0.375,0.465; 0.5,0.5;  0.625,0.535; 0.75,0.6; 0.875,0.7335; 1,1">
                                          <p:stCondLst>
                                            <p:cond delay="3312"/>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52">
                                          <p:stCondLst>
                                            <p:cond delay="1300"/>
                                          </p:stCondLst>
                                        </p:cTn>
                                        <p:tgtEl>
                                          <p:spTgt spid="3">
                                            <p:txEl>
                                              <p:pRg st="0" end="0"/>
                                            </p:txEl>
                                          </p:spTgt>
                                        </p:tgtEl>
                                      </p:cBhvr>
                                      <p:to x="100000" y="60000"/>
                                    </p:animScale>
                                    <p:animScale>
                                      <p:cBhvr>
                                        <p:cTn id="14" dur="332" decel="50000">
                                          <p:stCondLst>
                                            <p:cond delay="1352"/>
                                          </p:stCondLst>
                                        </p:cTn>
                                        <p:tgtEl>
                                          <p:spTgt spid="3">
                                            <p:txEl>
                                              <p:pRg st="0" end="0"/>
                                            </p:txEl>
                                          </p:spTgt>
                                        </p:tgtEl>
                                      </p:cBhvr>
                                      <p:to x="100000" y="100000"/>
                                    </p:animScale>
                                    <p:animScale>
                                      <p:cBhvr>
                                        <p:cTn id="15" dur="52">
                                          <p:stCondLst>
                                            <p:cond delay="2624"/>
                                          </p:stCondLst>
                                        </p:cTn>
                                        <p:tgtEl>
                                          <p:spTgt spid="3">
                                            <p:txEl>
                                              <p:pRg st="0" end="0"/>
                                            </p:txEl>
                                          </p:spTgt>
                                        </p:tgtEl>
                                      </p:cBhvr>
                                      <p:to x="100000" y="80000"/>
                                    </p:animScale>
                                    <p:animScale>
                                      <p:cBhvr>
                                        <p:cTn id="16" dur="332" decel="50000">
                                          <p:stCondLst>
                                            <p:cond delay="2676"/>
                                          </p:stCondLst>
                                        </p:cTn>
                                        <p:tgtEl>
                                          <p:spTgt spid="3">
                                            <p:txEl>
                                              <p:pRg st="0" end="0"/>
                                            </p:txEl>
                                          </p:spTgt>
                                        </p:tgtEl>
                                      </p:cBhvr>
                                      <p:to x="100000" y="100000"/>
                                    </p:animScale>
                                    <p:animScale>
                                      <p:cBhvr>
                                        <p:cTn id="17" dur="52">
                                          <p:stCondLst>
                                            <p:cond delay="3284"/>
                                          </p:stCondLst>
                                        </p:cTn>
                                        <p:tgtEl>
                                          <p:spTgt spid="3">
                                            <p:txEl>
                                              <p:pRg st="0" end="0"/>
                                            </p:txEl>
                                          </p:spTgt>
                                        </p:tgtEl>
                                      </p:cBhvr>
                                      <p:to x="100000" y="90000"/>
                                    </p:animScale>
                                    <p:animScale>
                                      <p:cBhvr>
                                        <p:cTn id="18" dur="332" decel="50000">
                                          <p:stCondLst>
                                            <p:cond delay="3336"/>
                                          </p:stCondLst>
                                        </p:cTn>
                                        <p:tgtEl>
                                          <p:spTgt spid="3">
                                            <p:txEl>
                                              <p:pRg st="0" end="0"/>
                                            </p:txEl>
                                          </p:spTgt>
                                        </p:tgtEl>
                                      </p:cBhvr>
                                      <p:to x="100000" y="100000"/>
                                    </p:animScale>
                                    <p:animScale>
                                      <p:cBhvr>
                                        <p:cTn id="19" dur="52">
                                          <p:stCondLst>
                                            <p:cond delay="3616"/>
                                          </p:stCondLst>
                                        </p:cTn>
                                        <p:tgtEl>
                                          <p:spTgt spid="3">
                                            <p:txEl>
                                              <p:pRg st="0" end="0"/>
                                            </p:txEl>
                                          </p:spTgt>
                                        </p:tgtEl>
                                      </p:cBhvr>
                                      <p:to x="100000" y="95000"/>
                                    </p:animScale>
                                    <p:animScale>
                                      <p:cBhvr>
                                        <p:cTn id="20" dur="332" decel="50000">
                                          <p:stCondLst>
                                            <p:cond delay="3668"/>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1160">
                                          <p:stCondLst>
                                            <p:cond delay="0"/>
                                          </p:stCondLst>
                                        </p:cTn>
                                        <p:tgtEl>
                                          <p:spTgt spid="3">
                                            <p:txEl>
                                              <p:pRg st="1" end="1"/>
                                            </p:txEl>
                                          </p:spTgt>
                                        </p:tgtEl>
                                      </p:cBhvr>
                                    </p:animEffect>
                                    <p:anim calcmode="lin" valueType="num">
                                      <p:cBhvr>
                                        <p:cTn id="24" dur="3644"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1328"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1328" tmFilter="0, 0; 0.125,0.2665; 0.25,0.4; 0.375,0.465; 0.5,0.5;  0.625,0.535; 0.75,0.6; 0.875,0.7335; 1,1">
                                          <p:stCondLst>
                                            <p:cond delay="1328"/>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664" tmFilter="0, 0; 0.125,0.2665; 0.25,0.4; 0.375,0.465; 0.5,0.5;  0.625,0.535; 0.75,0.6; 0.875,0.7335; 1,1">
                                          <p:stCondLst>
                                            <p:cond delay="2648"/>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328" tmFilter="0, 0; 0.125,0.2665; 0.25,0.4; 0.375,0.465; 0.5,0.5;  0.625,0.535; 0.75,0.6; 0.875,0.7335; 1,1">
                                          <p:stCondLst>
                                            <p:cond delay="3312"/>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52">
                                          <p:stCondLst>
                                            <p:cond delay="1300"/>
                                          </p:stCondLst>
                                        </p:cTn>
                                        <p:tgtEl>
                                          <p:spTgt spid="3">
                                            <p:txEl>
                                              <p:pRg st="1" end="1"/>
                                            </p:txEl>
                                          </p:spTgt>
                                        </p:tgtEl>
                                      </p:cBhvr>
                                      <p:to x="100000" y="60000"/>
                                    </p:animScale>
                                    <p:animScale>
                                      <p:cBhvr>
                                        <p:cTn id="30" dur="332" decel="50000">
                                          <p:stCondLst>
                                            <p:cond delay="1352"/>
                                          </p:stCondLst>
                                        </p:cTn>
                                        <p:tgtEl>
                                          <p:spTgt spid="3">
                                            <p:txEl>
                                              <p:pRg st="1" end="1"/>
                                            </p:txEl>
                                          </p:spTgt>
                                        </p:tgtEl>
                                      </p:cBhvr>
                                      <p:to x="100000" y="100000"/>
                                    </p:animScale>
                                    <p:animScale>
                                      <p:cBhvr>
                                        <p:cTn id="31" dur="52">
                                          <p:stCondLst>
                                            <p:cond delay="2624"/>
                                          </p:stCondLst>
                                        </p:cTn>
                                        <p:tgtEl>
                                          <p:spTgt spid="3">
                                            <p:txEl>
                                              <p:pRg st="1" end="1"/>
                                            </p:txEl>
                                          </p:spTgt>
                                        </p:tgtEl>
                                      </p:cBhvr>
                                      <p:to x="100000" y="80000"/>
                                    </p:animScale>
                                    <p:animScale>
                                      <p:cBhvr>
                                        <p:cTn id="32" dur="332" decel="50000">
                                          <p:stCondLst>
                                            <p:cond delay="2676"/>
                                          </p:stCondLst>
                                        </p:cTn>
                                        <p:tgtEl>
                                          <p:spTgt spid="3">
                                            <p:txEl>
                                              <p:pRg st="1" end="1"/>
                                            </p:txEl>
                                          </p:spTgt>
                                        </p:tgtEl>
                                      </p:cBhvr>
                                      <p:to x="100000" y="100000"/>
                                    </p:animScale>
                                    <p:animScale>
                                      <p:cBhvr>
                                        <p:cTn id="33" dur="52">
                                          <p:stCondLst>
                                            <p:cond delay="3284"/>
                                          </p:stCondLst>
                                        </p:cTn>
                                        <p:tgtEl>
                                          <p:spTgt spid="3">
                                            <p:txEl>
                                              <p:pRg st="1" end="1"/>
                                            </p:txEl>
                                          </p:spTgt>
                                        </p:tgtEl>
                                      </p:cBhvr>
                                      <p:to x="100000" y="90000"/>
                                    </p:animScale>
                                    <p:animScale>
                                      <p:cBhvr>
                                        <p:cTn id="34" dur="332" decel="50000">
                                          <p:stCondLst>
                                            <p:cond delay="3336"/>
                                          </p:stCondLst>
                                        </p:cTn>
                                        <p:tgtEl>
                                          <p:spTgt spid="3">
                                            <p:txEl>
                                              <p:pRg st="1" end="1"/>
                                            </p:txEl>
                                          </p:spTgt>
                                        </p:tgtEl>
                                      </p:cBhvr>
                                      <p:to x="100000" y="100000"/>
                                    </p:animScale>
                                    <p:animScale>
                                      <p:cBhvr>
                                        <p:cTn id="35" dur="52">
                                          <p:stCondLst>
                                            <p:cond delay="3616"/>
                                          </p:stCondLst>
                                        </p:cTn>
                                        <p:tgtEl>
                                          <p:spTgt spid="3">
                                            <p:txEl>
                                              <p:pRg st="1" end="1"/>
                                            </p:txEl>
                                          </p:spTgt>
                                        </p:tgtEl>
                                      </p:cBhvr>
                                      <p:to x="100000" y="95000"/>
                                    </p:animScale>
                                    <p:animScale>
                                      <p:cBhvr>
                                        <p:cTn id="36" dur="332" decel="50000">
                                          <p:stCondLst>
                                            <p:cond delay="3668"/>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4678" y="1914116"/>
            <a:ext cx="10515600" cy="4132723"/>
          </a:xfrm>
        </p:spPr>
        <p:txBody>
          <a:bodyPr>
            <a:normAutofit fontScale="92500" lnSpcReduction="20000"/>
          </a:bodyPr>
          <a:lstStyle/>
          <a:p>
            <a:r>
              <a:rPr lang="en-CA" sz="2400" dirty="0"/>
              <a:t>An integrated </a:t>
            </a:r>
            <a:r>
              <a:rPr lang="en-CA" sz="2400" dirty="0" smtClean="0"/>
              <a:t>health care </a:t>
            </a:r>
            <a:r>
              <a:rPr lang="en-CA" sz="2400" dirty="0"/>
              <a:t>delivery system</a:t>
            </a:r>
          </a:p>
          <a:p>
            <a:r>
              <a:rPr lang="en-CA" sz="2400" dirty="0"/>
              <a:t>Co-location with other health service providers</a:t>
            </a:r>
          </a:p>
          <a:p>
            <a:r>
              <a:rPr lang="en-CA" sz="2400" dirty="0"/>
              <a:t>24/7 Emergency Department</a:t>
            </a:r>
          </a:p>
          <a:p>
            <a:r>
              <a:rPr lang="en-CA" sz="2400" dirty="0"/>
              <a:t>Professional staffing including Physicians, Nurses, Nurse Practitioners</a:t>
            </a:r>
          </a:p>
          <a:p>
            <a:r>
              <a:rPr lang="en-CA" sz="2400" dirty="0"/>
              <a:t>All necessary ancillary services for the ED (</a:t>
            </a:r>
            <a:r>
              <a:rPr lang="en-CA" sz="2400" dirty="0" err="1"/>
              <a:t>eg</a:t>
            </a:r>
            <a:r>
              <a:rPr lang="en-CA" sz="2400" dirty="0"/>
              <a:t>. Diagnostic &amp; Laboratory)</a:t>
            </a:r>
          </a:p>
          <a:p>
            <a:r>
              <a:rPr lang="en-CA" sz="2400" dirty="0"/>
              <a:t>Helipad</a:t>
            </a:r>
          </a:p>
          <a:p>
            <a:r>
              <a:rPr lang="en-CA" sz="2400" dirty="0"/>
              <a:t>Combination of medicine and observation beds</a:t>
            </a:r>
          </a:p>
          <a:p>
            <a:r>
              <a:rPr lang="en-CA" sz="2400" dirty="0"/>
              <a:t>Maintain ability to accommodate Sarnia/Chatham overflow </a:t>
            </a:r>
          </a:p>
          <a:p>
            <a:r>
              <a:rPr lang="en-CA" sz="2400" dirty="0"/>
              <a:t>Governance under SDH Board (continued Corporate Membership)</a:t>
            </a:r>
          </a:p>
          <a:p>
            <a:r>
              <a:rPr lang="en-CA" sz="2400" dirty="0"/>
              <a:t>A facility that will allow for future expansion in a site to be </a:t>
            </a:r>
            <a:r>
              <a:rPr lang="en-CA" sz="2400" dirty="0" smtClean="0"/>
              <a:t>determined</a:t>
            </a:r>
          </a:p>
          <a:p>
            <a:pPr marL="0" indent="0">
              <a:buNone/>
            </a:pPr>
            <a:r>
              <a:rPr lang="en-CA" sz="2400" smtClean="0"/>
              <a:t>Carried unanimously</a:t>
            </a:r>
            <a:endParaRPr lang="en-CA" sz="2400"/>
          </a:p>
        </p:txBody>
      </p:sp>
      <p:sp>
        <p:nvSpPr>
          <p:cNvPr id="5" name="Title 1"/>
          <p:cNvSpPr>
            <a:spLocks noGrp="1"/>
          </p:cNvSpPr>
          <p:nvPr>
            <p:ph type="title"/>
          </p:nvPr>
        </p:nvSpPr>
        <p:spPr>
          <a:xfrm>
            <a:off x="658761" y="393290"/>
            <a:ext cx="10695039" cy="1520826"/>
          </a:xfrm>
        </p:spPr>
        <p:txBody>
          <a:bodyPr>
            <a:normAutofit fontScale="90000"/>
          </a:bodyPr>
          <a:lstStyle/>
          <a:p>
            <a:r>
              <a:rPr lang="en-CA" sz="2200" dirty="0"/>
              <a:t>Be it resolved that the SDH Corporation Members </a:t>
            </a:r>
            <a:r>
              <a:rPr lang="en-CA" sz="2200" dirty="0" smtClean="0"/>
              <a:t>recommend that the SDH Board use </a:t>
            </a:r>
            <a:r>
              <a:rPr lang="en-CA" sz="2200" dirty="0"/>
              <a:t>the </a:t>
            </a:r>
            <a:r>
              <a:rPr lang="en-CA" sz="2200" dirty="0" smtClean="0"/>
              <a:t>vision (points listed below) </a:t>
            </a:r>
            <a:r>
              <a:rPr lang="en-CA" sz="2200" dirty="0"/>
              <a:t>presented on April 19, 2016 </a:t>
            </a:r>
            <a:r>
              <a:rPr lang="en-CA" sz="2200" dirty="0" smtClean="0"/>
              <a:t>as </a:t>
            </a:r>
            <a:r>
              <a:rPr lang="en-CA" sz="2200" dirty="0"/>
              <a:t>the framework for the development of the future of health care in the </a:t>
            </a:r>
            <a:r>
              <a:rPr lang="en-CA" sz="2200" dirty="0" smtClean="0"/>
              <a:t>Sydenham Walpole St. Clair District</a:t>
            </a:r>
            <a:r>
              <a:rPr lang="en-CA" sz="2200" dirty="0"/>
              <a:t>.</a:t>
            </a:r>
            <a:br>
              <a:rPr lang="en-CA" sz="2200" dirty="0"/>
            </a:br>
            <a:r>
              <a:rPr lang="en-CA" sz="2200" dirty="0" smtClean="0"/>
              <a:t>Moved </a:t>
            </a:r>
            <a:r>
              <a:rPr lang="en-CA" sz="2200" dirty="0"/>
              <a:t>by</a:t>
            </a:r>
            <a:r>
              <a:rPr lang="en-CA" sz="2200" dirty="0" smtClean="0"/>
              <a:t>: Kris Lee</a:t>
            </a:r>
            <a:r>
              <a:rPr lang="en-CA" sz="2200" dirty="0"/>
              <a:t/>
            </a:r>
            <a:br>
              <a:rPr lang="en-CA" sz="2200" dirty="0"/>
            </a:br>
            <a:r>
              <a:rPr lang="en-CA" sz="2200" dirty="0"/>
              <a:t>Seconded by</a:t>
            </a:r>
            <a:r>
              <a:rPr lang="en-CA" sz="2200" dirty="0" smtClean="0"/>
              <a:t>: Conrad Noel</a:t>
            </a:r>
            <a:endParaRPr lang="en-CA" sz="2800" dirty="0"/>
          </a:p>
        </p:txBody>
      </p:sp>
    </p:spTree>
    <p:extLst>
      <p:ext uri="{BB962C8B-B14F-4D97-AF65-F5344CB8AC3E}">
        <p14:creationId xmlns:p14="http://schemas.microsoft.com/office/powerpoint/2010/main" val="393934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46902"/>
            <a:ext cx="10515600" cy="1325563"/>
          </a:xfrm>
        </p:spPr>
        <p:txBody>
          <a:bodyPr/>
          <a:lstStyle/>
          <a:p>
            <a:pPr algn="ctr"/>
            <a:r>
              <a:rPr lang="en-CA" b="1" dirty="0" smtClean="0"/>
              <a:t>SDH Board Presentation</a:t>
            </a:r>
            <a:endParaRPr lang="en-CA" b="1" dirty="0"/>
          </a:p>
        </p:txBody>
      </p:sp>
      <p:sp>
        <p:nvSpPr>
          <p:cNvPr id="3" name="Content Placeholder 2"/>
          <p:cNvSpPr>
            <a:spLocks noGrp="1"/>
          </p:cNvSpPr>
          <p:nvPr>
            <p:ph idx="1"/>
          </p:nvPr>
        </p:nvSpPr>
        <p:spPr>
          <a:xfrm>
            <a:off x="770823" y="2506662"/>
            <a:ext cx="10515600" cy="4351338"/>
          </a:xfrm>
        </p:spPr>
        <p:txBody>
          <a:bodyPr/>
          <a:lstStyle/>
          <a:p>
            <a:pPr marL="0" indent="0" algn="ctr">
              <a:buNone/>
            </a:pPr>
            <a:r>
              <a:rPr lang="en-CA" b="1" dirty="0" smtClean="0"/>
              <a:t>Corporate Members Meeting</a:t>
            </a:r>
          </a:p>
          <a:p>
            <a:pPr marL="0" indent="0" algn="ctr">
              <a:buNone/>
            </a:pPr>
            <a:r>
              <a:rPr lang="en-CA" b="1" dirty="0" smtClean="0"/>
              <a:t>April 19, 2016</a:t>
            </a:r>
            <a:endParaRPr lang="en-CA" b="1" dirty="0"/>
          </a:p>
        </p:txBody>
      </p:sp>
    </p:spTree>
    <p:extLst>
      <p:ext uri="{BB962C8B-B14F-4D97-AF65-F5344CB8AC3E}">
        <p14:creationId xmlns:p14="http://schemas.microsoft.com/office/powerpoint/2010/main" val="767742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Sydenham District Hospital</a:t>
            </a:r>
            <a:br>
              <a:rPr lang="en-CA" dirty="0" smtClean="0"/>
            </a:br>
            <a:r>
              <a:rPr lang="en-CA" dirty="0" smtClean="0"/>
              <a:t>A </a:t>
            </a:r>
            <a:r>
              <a:rPr lang="en-CA" dirty="0"/>
              <a:t>s</a:t>
            </a:r>
            <a:r>
              <a:rPr lang="en-CA" dirty="0" smtClean="0"/>
              <a:t>mall </a:t>
            </a:r>
            <a:r>
              <a:rPr lang="en-CA" dirty="0"/>
              <a:t>r</a:t>
            </a:r>
            <a:r>
              <a:rPr lang="en-CA" dirty="0" smtClean="0"/>
              <a:t>ural </a:t>
            </a:r>
            <a:r>
              <a:rPr lang="en-CA" dirty="0"/>
              <a:t>h</a:t>
            </a:r>
            <a:r>
              <a:rPr lang="en-CA" dirty="0" smtClean="0"/>
              <a:t>ospital</a:t>
            </a:r>
            <a:endParaRPr lang="en-CA" dirty="0"/>
          </a:p>
        </p:txBody>
      </p:sp>
      <p:sp>
        <p:nvSpPr>
          <p:cNvPr id="3" name="Content Placeholder 2"/>
          <p:cNvSpPr>
            <a:spLocks noGrp="1"/>
          </p:cNvSpPr>
          <p:nvPr>
            <p:ph idx="1"/>
          </p:nvPr>
        </p:nvSpPr>
        <p:spPr/>
        <p:txBody>
          <a:bodyPr/>
          <a:lstStyle/>
          <a:p>
            <a:pPr marL="0" indent="0">
              <a:buNone/>
            </a:pPr>
            <a:r>
              <a:rPr lang="en-CA" dirty="0" smtClean="0"/>
              <a:t>We </a:t>
            </a:r>
            <a:r>
              <a:rPr lang="en-CA" dirty="0"/>
              <a:t>are a very small rural hospital serving our </a:t>
            </a:r>
            <a:r>
              <a:rPr lang="en-CA" dirty="0" smtClean="0"/>
              <a:t>communities</a:t>
            </a:r>
            <a:endParaRPr lang="en-CA" dirty="0"/>
          </a:p>
        </p:txBody>
      </p:sp>
      <p:sp>
        <p:nvSpPr>
          <p:cNvPr id="5" name="Content Placeholder 2"/>
          <p:cNvSpPr txBox="1">
            <a:spLocks/>
          </p:cNvSpPr>
          <p:nvPr/>
        </p:nvSpPr>
        <p:spPr>
          <a:xfrm>
            <a:off x="838200" y="2555541"/>
            <a:ext cx="10515600" cy="33736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smtClean="0"/>
              <a:t>North Kent County</a:t>
            </a:r>
          </a:p>
          <a:p>
            <a:r>
              <a:rPr lang="en-CA" dirty="0" err="1" smtClean="0"/>
              <a:t>Wallaceburg</a:t>
            </a:r>
            <a:endParaRPr lang="en-CA" dirty="0" smtClean="0"/>
          </a:p>
          <a:p>
            <a:r>
              <a:rPr lang="en-CA" dirty="0" smtClean="0"/>
              <a:t>Dresden</a:t>
            </a:r>
          </a:p>
          <a:p>
            <a:r>
              <a:rPr lang="en-CA" dirty="0" smtClean="0"/>
              <a:t>Walpole Island First Nations</a:t>
            </a:r>
          </a:p>
          <a:p>
            <a:r>
              <a:rPr lang="en-CA" dirty="0" smtClean="0"/>
              <a:t>St. Clair Township</a:t>
            </a:r>
          </a:p>
          <a:p>
            <a:r>
              <a:rPr lang="en-CA" dirty="0" smtClean="0"/>
              <a:t>South Lambton County</a:t>
            </a:r>
            <a:endParaRPr lang="en-CA" dirty="0"/>
          </a:p>
        </p:txBody>
      </p:sp>
      <p:sp>
        <p:nvSpPr>
          <p:cNvPr id="6" name="TextBox 5"/>
          <p:cNvSpPr txBox="1"/>
          <p:nvPr/>
        </p:nvSpPr>
        <p:spPr>
          <a:xfrm>
            <a:off x="5755907" y="3619099"/>
            <a:ext cx="5274644" cy="523220"/>
          </a:xfrm>
          <a:prstGeom prst="rect">
            <a:avLst/>
          </a:prstGeom>
          <a:noFill/>
        </p:spPr>
        <p:txBody>
          <a:bodyPr wrap="square" rtlCol="0">
            <a:spAutoFit/>
          </a:bodyPr>
          <a:lstStyle/>
          <a:p>
            <a:r>
              <a:rPr lang="en-CA" sz="2800" dirty="0" smtClean="0"/>
              <a:t>Sydenham Walpole St. Clair District</a:t>
            </a:r>
            <a:endParaRPr lang="en-CA" sz="2800" dirty="0"/>
          </a:p>
        </p:txBody>
      </p:sp>
    </p:spTree>
    <p:extLst>
      <p:ext uri="{BB962C8B-B14F-4D97-AF65-F5344CB8AC3E}">
        <p14:creationId xmlns:p14="http://schemas.microsoft.com/office/powerpoint/2010/main" val="227195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1000"/>
                                        <p:tgtEl>
                                          <p:spTgt spid="5">
                                            <p:txEl>
                                              <p:pRg st="2" end="2"/>
                                            </p:txEl>
                                          </p:spTgt>
                                        </p:tgtEl>
                                      </p:cBhvr>
                                    </p:animEffect>
                                    <p:anim calcmode="lin" valueType="num">
                                      <p:cBhvr>
                                        <p:cTn id="2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wheel(1)">
                                      <p:cBhvr>
                                        <p:cTn id="32" dur="20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wipe(down)">
                                      <p:cBhvr>
                                        <p:cTn id="37" dur="580">
                                          <p:stCondLst>
                                            <p:cond delay="0"/>
                                          </p:stCondLst>
                                        </p:cTn>
                                        <p:tgtEl>
                                          <p:spTgt spid="5">
                                            <p:txEl>
                                              <p:pRg st="4" end="4"/>
                                            </p:txEl>
                                          </p:spTgt>
                                        </p:tgtEl>
                                      </p:cBhvr>
                                    </p:animEffect>
                                    <p:anim calcmode="lin" valueType="num">
                                      <p:cBhvr>
                                        <p:cTn id="38" dur="1822"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5">
                                            <p:txEl>
                                              <p:pRg st="4" end="4"/>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5">
                                            <p:txEl>
                                              <p:pRg st="4" end="4"/>
                                            </p:txEl>
                                          </p:spTgt>
                                        </p:tgtEl>
                                      </p:cBhvr>
                                      <p:to x="100000" y="60000"/>
                                    </p:animScale>
                                    <p:animScale>
                                      <p:cBhvr>
                                        <p:cTn id="44" dur="166" decel="50000">
                                          <p:stCondLst>
                                            <p:cond delay="676"/>
                                          </p:stCondLst>
                                        </p:cTn>
                                        <p:tgtEl>
                                          <p:spTgt spid="5">
                                            <p:txEl>
                                              <p:pRg st="4" end="4"/>
                                            </p:txEl>
                                          </p:spTgt>
                                        </p:tgtEl>
                                      </p:cBhvr>
                                      <p:to x="100000" y="100000"/>
                                    </p:animScale>
                                    <p:animScale>
                                      <p:cBhvr>
                                        <p:cTn id="45" dur="26">
                                          <p:stCondLst>
                                            <p:cond delay="1312"/>
                                          </p:stCondLst>
                                        </p:cTn>
                                        <p:tgtEl>
                                          <p:spTgt spid="5">
                                            <p:txEl>
                                              <p:pRg st="4" end="4"/>
                                            </p:txEl>
                                          </p:spTgt>
                                        </p:tgtEl>
                                      </p:cBhvr>
                                      <p:to x="100000" y="80000"/>
                                    </p:animScale>
                                    <p:animScale>
                                      <p:cBhvr>
                                        <p:cTn id="46" dur="166" decel="50000">
                                          <p:stCondLst>
                                            <p:cond delay="1338"/>
                                          </p:stCondLst>
                                        </p:cTn>
                                        <p:tgtEl>
                                          <p:spTgt spid="5">
                                            <p:txEl>
                                              <p:pRg st="4" end="4"/>
                                            </p:txEl>
                                          </p:spTgt>
                                        </p:tgtEl>
                                      </p:cBhvr>
                                      <p:to x="100000" y="100000"/>
                                    </p:animScale>
                                    <p:animScale>
                                      <p:cBhvr>
                                        <p:cTn id="47" dur="26">
                                          <p:stCondLst>
                                            <p:cond delay="1642"/>
                                          </p:stCondLst>
                                        </p:cTn>
                                        <p:tgtEl>
                                          <p:spTgt spid="5">
                                            <p:txEl>
                                              <p:pRg st="4" end="4"/>
                                            </p:txEl>
                                          </p:spTgt>
                                        </p:tgtEl>
                                      </p:cBhvr>
                                      <p:to x="100000" y="90000"/>
                                    </p:animScale>
                                    <p:animScale>
                                      <p:cBhvr>
                                        <p:cTn id="48" dur="166" decel="50000">
                                          <p:stCondLst>
                                            <p:cond delay="1668"/>
                                          </p:stCondLst>
                                        </p:cTn>
                                        <p:tgtEl>
                                          <p:spTgt spid="5">
                                            <p:txEl>
                                              <p:pRg st="4" end="4"/>
                                            </p:txEl>
                                          </p:spTgt>
                                        </p:tgtEl>
                                      </p:cBhvr>
                                      <p:to x="100000" y="100000"/>
                                    </p:animScale>
                                    <p:animScale>
                                      <p:cBhvr>
                                        <p:cTn id="49" dur="26">
                                          <p:stCondLst>
                                            <p:cond delay="1808"/>
                                          </p:stCondLst>
                                        </p:cTn>
                                        <p:tgtEl>
                                          <p:spTgt spid="5">
                                            <p:txEl>
                                              <p:pRg st="4" end="4"/>
                                            </p:txEl>
                                          </p:spTgt>
                                        </p:tgtEl>
                                      </p:cBhvr>
                                      <p:to x="100000" y="95000"/>
                                    </p:animScale>
                                    <p:animScale>
                                      <p:cBhvr>
                                        <p:cTn id="50" dur="166" decel="50000">
                                          <p:stCondLst>
                                            <p:cond delay="1834"/>
                                          </p:stCondLst>
                                        </p:cTn>
                                        <p:tgtEl>
                                          <p:spTgt spid="5">
                                            <p:txEl>
                                              <p:pRg st="4" end="4"/>
                                            </p:txEl>
                                          </p:spTgt>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5">
                                            <p:txEl>
                                              <p:pRg st="5" end="5"/>
                                            </p:txEl>
                                          </p:spTgt>
                                        </p:tgtEl>
                                        <p:attrNameLst>
                                          <p:attrName>style.visibility</p:attrName>
                                        </p:attrNameLst>
                                      </p:cBhvr>
                                      <p:to>
                                        <p:strVal val="visible"/>
                                      </p:to>
                                    </p:set>
                                    <p:anim calcmode="lin" valueType="num">
                                      <p:cBhvr>
                                        <p:cTn id="55"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58" dur="1000"/>
                                        <p:tgtEl>
                                          <p:spTgt spid="5">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0" end="0"/>
                                            </p:txEl>
                                          </p:spTgt>
                                        </p:tgtEl>
                                        <p:attrNameLst>
                                          <p:attrName>style.visibility</p:attrName>
                                        </p:attrNameLst>
                                      </p:cBhvr>
                                      <p:to>
                                        <p:strVal val="visible"/>
                                      </p:to>
                                    </p:set>
                                    <p:animEffect transition="in" filter="fade">
                                      <p:cBhvr>
                                        <p:cTn id="63" dur="1000"/>
                                        <p:tgtEl>
                                          <p:spTgt spid="6">
                                            <p:txEl>
                                              <p:pRg st="0" end="0"/>
                                            </p:txEl>
                                          </p:spTgt>
                                        </p:tgtEl>
                                      </p:cBhvr>
                                    </p:animEffect>
                                    <p:anim calcmode="lin" valueType="num">
                                      <p:cBhvr>
                                        <p:cTn id="6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2155"/>
          </a:xfrm>
        </p:spPr>
        <p:txBody>
          <a:bodyPr>
            <a:normAutofit/>
          </a:bodyPr>
          <a:lstStyle/>
          <a:p>
            <a:pPr algn="ctr"/>
            <a:r>
              <a:rPr lang="en-CA" sz="4000" dirty="0" smtClean="0">
                <a:solidFill>
                  <a:schemeClr val="accent5"/>
                </a:solidFill>
              </a:rPr>
              <a:t>CKHA – Sydenham Walpole St. Clair District - BW</a:t>
            </a:r>
            <a:endParaRPr lang="en-CA" sz="4000" dirty="0">
              <a:solidFill>
                <a:schemeClr val="accent5"/>
              </a:solidFill>
            </a:endParaRPr>
          </a:p>
        </p:txBody>
      </p:sp>
      <p:sp>
        <p:nvSpPr>
          <p:cNvPr id="3" name="TextBox 2"/>
          <p:cNvSpPr txBox="1"/>
          <p:nvPr/>
        </p:nvSpPr>
        <p:spPr>
          <a:xfrm>
            <a:off x="5382768" y="1716556"/>
            <a:ext cx="1426464" cy="369332"/>
          </a:xfrm>
          <a:prstGeom prst="rect">
            <a:avLst/>
          </a:prstGeom>
          <a:solidFill>
            <a:schemeClr val="accent1">
              <a:lumMod val="60000"/>
              <a:lumOff val="40000"/>
            </a:schemeClr>
          </a:solidFill>
          <a:ln>
            <a:solidFill>
              <a:schemeClr val="accent1"/>
            </a:solidFill>
          </a:ln>
        </p:spPr>
        <p:txBody>
          <a:bodyPr wrap="square" rtlCol="0">
            <a:spAutoFit/>
          </a:bodyPr>
          <a:lstStyle/>
          <a:p>
            <a:pPr algn="ctr"/>
            <a:r>
              <a:rPr lang="en-CA" b="1" dirty="0" smtClean="0"/>
              <a:t>ESC </a:t>
            </a:r>
            <a:r>
              <a:rPr lang="en-CA" b="1" dirty="0" smtClean="0">
                <a:ln>
                  <a:solidFill>
                    <a:schemeClr val="accent1"/>
                  </a:solidFill>
                </a:ln>
              </a:rPr>
              <a:t>LHIN</a:t>
            </a:r>
            <a:endParaRPr lang="en-CA" b="1" dirty="0">
              <a:ln>
                <a:solidFill>
                  <a:schemeClr val="accent1"/>
                </a:solidFill>
              </a:ln>
            </a:endParaRPr>
          </a:p>
        </p:txBody>
      </p:sp>
      <p:sp>
        <p:nvSpPr>
          <p:cNvPr id="4" name="TextBox 3"/>
          <p:cNvSpPr txBox="1"/>
          <p:nvPr/>
        </p:nvSpPr>
        <p:spPr>
          <a:xfrm>
            <a:off x="5513229" y="4044071"/>
            <a:ext cx="1245591" cy="369332"/>
          </a:xfrm>
          <a:prstGeom prst="rect">
            <a:avLst/>
          </a:prstGeom>
          <a:solidFill>
            <a:schemeClr val="accent1">
              <a:lumMod val="60000"/>
              <a:lumOff val="40000"/>
            </a:schemeClr>
          </a:solidFill>
          <a:ln>
            <a:solidFill>
              <a:schemeClr val="accent1"/>
            </a:solidFill>
          </a:ln>
        </p:spPr>
        <p:txBody>
          <a:bodyPr wrap="square" rtlCol="0">
            <a:spAutoFit/>
          </a:bodyPr>
          <a:lstStyle/>
          <a:p>
            <a:r>
              <a:rPr lang="en-CA" b="1" dirty="0" smtClean="0"/>
              <a:t>SDH Board</a:t>
            </a:r>
            <a:endParaRPr lang="en-CA" b="1" dirty="0"/>
          </a:p>
        </p:txBody>
      </p:sp>
      <p:sp>
        <p:nvSpPr>
          <p:cNvPr id="5" name="TextBox 4"/>
          <p:cNvSpPr txBox="1"/>
          <p:nvPr/>
        </p:nvSpPr>
        <p:spPr>
          <a:xfrm>
            <a:off x="9557004" y="2765399"/>
            <a:ext cx="1256792" cy="645652"/>
          </a:xfrm>
          <a:prstGeom prst="rect">
            <a:avLst/>
          </a:prstGeom>
          <a:solidFill>
            <a:schemeClr val="accent1">
              <a:lumMod val="60000"/>
              <a:lumOff val="40000"/>
            </a:schemeClr>
          </a:solidFill>
          <a:ln>
            <a:solidFill>
              <a:schemeClr val="accent1"/>
            </a:solidFill>
          </a:ln>
        </p:spPr>
        <p:txBody>
          <a:bodyPr wrap="square" rtlCol="0">
            <a:spAutoFit/>
          </a:bodyPr>
          <a:lstStyle/>
          <a:p>
            <a:pPr algn="ctr"/>
            <a:r>
              <a:rPr lang="en-CA" b="1" dirty="0" smtClean="0"/>
              <a:t>Bluewater Health</a:t>
            </a:r>
            <a:endParaRPr lang="en-CA" b="1" dirty="0"/>
          </a:p>
        </p:txBody>
      </p:sp>
      <p:sp>
        <p:nvSpPr>
          <p:cNvPr id="6" name="TextBox 5"/>
          <p:cNvSpPr txBox="1"/>
          <p:nvPr/>
        </p:nvSpPr>
        <p:spPr>
          <a:xfrm>
            <a:off x="1818640" y="2903559"/>
            <a:ext cx="769112" cy="369332"/>
          </a:xfrm>
          <a:prstGeom prst="rect">
            <a:avLst/>
          </a:prstGeom>
          <a:solidFill>
            <a:schemeClr val="accent1">
              <a:lumMod val="60000"/>
              <a:lumOff val="40000"/>
            </a:schemeClr>
          </a:solidFill>
          <a:ln>
            <a:solidFill>
              <a:schemeClr val="accent1"/>
            </a:solidFill>
          </a:ln>
        </p:spPr>
        <p:txBody>
          <a:bodyPr wrap="square" rtlCol="0">
            <a:spAutoFit/>
          </a:bodyPr>
          <a:lstStyle/>
          <a:p>
            <a:r>
              <a:rPr lang="en-CA" b="1" dirty="0" smtClean="0"/>
              <a:t>CKHA</a:t>
            </a:r>
            <a:endParaRPr lang="en-CA" b="1" dirty="0"/>
          </a:p>
        </p:txBody>
      </p:sp>
      <p:sp>
        <p:nvSpPr>
          <p:cNvPr id="9" name="TextBox 8"/>
          <p:cNvSpPr txBox="1"/>
          <p:nvPr/>
        </p:nvSpPr>
        <p:spPr>
          <a:xfrm>
            <a:off x="8915096" y="4588411"/>
            <a:ext cx="2540607" cy="369332"/>
          </a:xfrm>
          <a:prstGeom prst="rect">
            <a:avLst/>
          </a:prstGeom>
          <a:solidFill>
            <a:schemeClr val="accent1">
              <a:lumMod val="60000"/>
              <a:lumOff val="40000"/>
            </a:schemeClr>
          </a:solidFill>
          <a:ln>
            <a:solidFill>
              <a:schemeClr val="accent1"/>
            </a:solidFill>
          </a:ln>
        </p:spPr>
        <p:txBody>
          <a:bodyPr wrap="square" rtlCol="0">
            <a:spAutoFit/>
          </a:bodyPr>
          <a:lstStyle/>
          <a:p>
            <a:pPr algn="ctr"/>
            <a:r>
              <a:rPr lang="en-CA" b="1" dirty="0" smtClean="0"/>
              <a:t>Bluewater Health Board</a:t>
            </a:r>
            <a:endParaRPr lang="en-CA" b="1" dirty="0"/>
          </a:p>
        </p:txBody>
      </p:sp>
      <p:sp>
        <p:nvSpPr>
          <p:cNvPr id="10" name="TextBox 9"/>
          <p:cNvSpPr txBox="1"/>
          <p:nvPr/>
        </p:nvSpPr>
        <p:spPr>
          <a:xfrm>
            <a:off x="1397408" y="4588411"/>
            <a:ext cx="1682676" cy="369332"/>
          </a:xfrm>
          <a:prstGeom prst="rect">
            <a:avLst/>
          </a:prstGeom>
          <a:solidFill>
            <a:schemeClr val="accent1">
              <a:lumMod val="60000"/>
              <a:lumOff val="40000"/>
            </a:schemeClr>
          </a:solidFill>
          <a:ln>
            <a:solidFill>
              <a:schemeClr val="accent1"/>
            </a:solidFill>
          </a:ln>
        </p:spPr>
        <p:txBody>
          <a:bodyPr wrap="square" rtlCol="0">
            <a:spAutoFit/>
          </a:bodyPr>
          <a:lstStyle/>
          <a:p>
            <a:r>
              <a:rPr lang="en-CA" b="1" dirty="0" smtClean="0"/>
              <a:t>PGH/SHJ Board</a:t>
            </a:r>
            <a:endParaRPr lang="en-CA" b="1" dirty="0"/>
          </a:p>
        </p:txBody>
      </p:sp>
      <p:sp>
        <p:nvSpPr>
          <p:cNvPr id="11" name="TextBox 10"/>
          <p:cNvSpPr txBox="1"/>
          <p:nvPr/>
        </p:nvSpPr>
        <p:spPr>
          <a:xfrm>
            <a:off x="5157724" y="5600406"/>
            <a:ext cx="1876552" cy="646331"/>
          </a:xfrm>
          <a:prstGeom prst="rect">
            <a:avLst/>
          </a:prstGeom>
          <a:solidFill>
            <a:schemeClr val="accent1">
              <a:lumMod val="60000"/>
              <a:lumOff val="40000"/>
            </a:schemeClr>
          </a:solidFill>
          <a:ln>
            <a:solidFill>
              <a:schemeClr val="accent1"/>
            </a:solidFill>
          </a:ln>
        </p:spPr>
        <p:txBody>
          <a:bodyPr wrap="square" rtlCol="0">
            <a:spAutoFit/>
          </a:bodyPr>
          <a:lstStyle/>
          <a:p>
            <a:pPr algn="ctr"/>
            <a:r>
              <a:rPr lang="en-CA" b="1" dirty="0" smtClean="0"/>
              <a:t>Members of SDH Corporation</a:t>
            </a:r>
            <a:endParaRPr lang="en-CA" b="1" dirty="0"/>
          </a:p>
        </p:txBody>
      </p:sp>
      <p:cxnSp>
        <p:nvCxnSpPr>
          <p:cNvPr id="15" name="Straight Connector 14"/>
          <p:cNvCxnSpPr>
            <a:stCxn id="6" idx="3"/>
            <a:endCxn id="3" idx="1"/>
          </p:cNvCxnSpPr>
          <p:nvPr/>
        </p:nvCxnSpPr>
        <p:spPr>
          <a:xfrm flipV="1">
            <a:off x="2587752" y="1901222"/>
            <a:ext cx="2795016" cy="11870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3" idx="3"/>
            <a:endCxn id="5" idx="1"/>
          </p:cNvCxnSpPr>
          <p:nvPr/>
        </p:nvCxnSpPr>
        <p:spPr>
          <a:xfrm>
            <a:off x="6809232" y="1901222"/>
            <a:ext cx="2747772" cy="11870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6" idx="3"/>
            <a:endCxn id="44" idx="1"/>
          </p:cNvCxnSpPr>
          <p:nvPr/>
        </p:nvCxnSpPr>
        <p:spPr>
          <a:xfrm>
            <a:off x="2587752" y="3088225"/>
            <a:ext cx="188959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5" idx="1"/>
            <a:endCxn id="44" idx="3"/>
          </p:cNvCxnSpPr>
          <p:nvPr/>
        </p:nvCxnSpPr>
        <p:spPr>
          <a:xfrm flipH="1">
            <a:off x="8081973" y="3088225"/>
            <a:ext cx="14750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1" idx="0"/>
          </p:cNvCxnSpPr>
          <p:nvPr/>
        </p:nvCxnSpPr>
        <p:spPr>
          <a:xfrm flipV="1">
            <a:off x="6096000" y="4459248"/>
            <a:ext cx="0" cy="1141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9" idx="0"/>
            <a:endCxn id="5" idx="2"/>
          </p:cNvCxnSpPr>
          <p:nvPr/>
        </p:nvCxnSpPr>
        <p:spPr>
          <a:xfrm flipV="1">
            <a:off x="10185400" y="3411051"/>
            <a:ext cx="0" cy="1177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0" idx="0"/>
            <a:endCxn id="6" idx="2"/>
          </p:cNvCxnSpPr>
          <p:nvPr/>
        </p:nvCxnSpPr>
        <p:spPr>
          <a:xfrm flipH="1" flipV="1">
            <a:off x="2203196" y="3272891"/>
            <a:ext cx="35550" cy="131552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84859" y="3487479"/>
            <a:ext cx="870427" cy="369332"/>
          </a:xfrm>
          <a:prstGeom prst="rect">
            <a:avLst/>
          </a:prstGeom>
          <a:solidFill>
            <a:schemeClr val="accent1">
              <a:lumMod val="60000"/>
              <a:lumOff val="40000"/>
            </a:schemeClr>
          </a:solidFill>
          <a:ln>
            <a:solidFill>
              <a:schemeClr val="accent1"/>
            </a:solidFill>
          </a:ln>
        </p:spPr>
        <p:txBody>
          <a:bodyPr wrap="square" rtlCol="0">
            <a:spAutoFit/>
          </a:bodyPr>
          <a:lstStyle/>
          <a:p>
            <a:r>
              <a:rPr lang="en-CA" b="1" dirty="0" smtClean="0"/>
              <a:t>CK FHT</a:t>
            </a:r>
            <a:endParaRPr lang="en-CA" b="1" dirty="0"/>
          </a:p>
        </p:txBody>
      </p:sp>
      <p:sp>
        <p:nvSpPr>
          <p:cNvPr id="16" name="TextBox 15"/>
          <p:cNvSpPr txBox="1"/>
          <p:nvPr/>
        </p:nvSpPr>
        <p:spPr>
          <a:xfrm>
            <a:off x="5036036" y="3487479"/>
            <a:ext cx="884292" cy="369332"/>
          </a:xfrm>
          <a:prstGeom prst="rect">
            <a:avLst/>
          </a:prstGeom>
          <a:solidFill>
            <a:schemeClr val="accent1">
              <a:lumMod val="60000"/>
              <a:lumOff val="40000"/>
            </a:schemeClr>
          </a:solidFill>
          <a:ln>
            <a:solidFill>
              <a:schemeClr val="accent1"/>
            </a:solidFill>
          </a:ln>
        </p:spPr>
        <p:txBody>
          <a:bodyPr wrap="square" rtlCol="0">
            <a:spAutoFit/>
          </a:bodyPr>
          <a:lstStyle/>
          <a:p>
            <a:r>
              <a:rPr lang="en-CA" b="1" dirty="0" smtClean="0"/>
              <a:t>CK CHC</a:t>
            </a:r>
            <a:endParaRPr lang="en-CA" b="1" dirty="0"/>
          </a:p>
        </p:txBody>
      </p:sp>
      <p:sp>
        <p:nvSpPr>
          <p:cNvPr id="18" name="TextBox 17"/>
          <p:cNvSpPr txBox="1"/>
          <p:nvPr/>
        </p:nvSpPr>
        <p:spPr>
          <a:xfrm>
            <a:off x="6101078" y="3487479"/>
            <a:ext cx="1165995" cy="369332"/>
          </a:xfrm>
          <a:prstGeom prst="rect">
            <a:avLst/>
          </a:prstGeom>
          <a:solidFill>
            <a:schemeClr val="accent1">
              <a:lumMod val="60000"/>
              <a:lumOff val="40000"/>
            </a:schemeClr>
          </a:solidFill>
          <a:ln>
            <a:solidFill>
              <a:schemeClr val="accent1"/>
            </a:solidFill>
          </a:ln>
        </p:spPr>
        <p:txBody>
          <a:bodyPr wrap="square" rtlCol="0">
            <a:spAutoFit/>
          </a:bodyPr>
          <a:lstStyle/>
          <a:p>
            <a:r>
              <a:rPr lang="en-CA" b="1" dirty="0" smtClean="0"/>
              <a:t> ESC CCAC</a:t>
            </a:r>
            <a:endParaRPr lang="en-CA" b="1" dirty="0"/>
          </a:p>
        </p:txBody>
      </p:sp>
      <p:sp>
        <p:nvSpPr>
          <p:cNvPr id="19" name="TextBox 18"/>
          <p:cNvSpPr txBox="1"/>
          <p:nvPr/>
        </p:nvSpPr>
        <p:spPr>
          <a:xfrm>
            <a:off x="7516690" y="3487479"/>
            <a:ext cx="1072349" cy="369332"/>
          </a:xfrm>
          <a:prstGeom prst="rect">
            <a:avLst/>
          </a:prstGeom>
          <a:solidFill>
            <a:schemeClr val="accent1">
              <a:lumMod val="60000"/>
              <a:lumOff val="40000"/>
            </a:schemeClr>
          </a:solidFill>
          <a:ln>
            <a:solidFill>
              <a:schemeClr val="accent1"/>
            </a:solidFill>
          </a:ln>
        </p:spPr>
        <p:txBody>
          <a:bodyPr wrap="square" rtlCol="0">
            <a:spAutoFit/>
          </a:bodyPr>
          <a:lstStyle/>
          <a:p>
            <a:r>
              <a:rPr lang="en-CA" b="1" dirty="0" smtClean="0"/>
              <a:t>CMHA LK</a:t>
            </a:r>
            <a:endParaRPr lang="en-CA" b="1" dirty="0"/>
          </a:p>
        </p:txBody>
      </p:sp>
      <p:sp>
        <p:nvSpPr>
          <p:cNvPr id="44" name="TextBox 43"/>
          <p:cNvSpPr txBox="1"/>
          <p:nvPr/>
        </p:nvSpPr>
        <p:spPr>
          <a:xfrm>
            <a:off x="4477345" y="2903559"/>
            <a:ext cx="3604628" cy="369332"/>
          </a:xfrm>
          <a:prstGeom prst="rect">
            <a:avLst/>
          </a:prstGeom>
          <a:solidFill>
            <a:schemeClr val="accent6"/>
          </a:solidFill>
        </p:spPr>
        <p:txBody>
          <a:bodyPr wrap="square" rtlCol="0">
            <a:spAutoFit/>
          </a:bodyPr>
          <a:lstStyle/>
          <a:p>
            <a:pPr algn="ctr"/>
            <a:r>
              <a:rPr lang="en-CA" b="1" dirty="0" smtClean="0">
                <a:solidFill>
                  <a:schemeClr val="bg1"/>
                </a:solidFill>
              </a:rPr>
              <a:t>Sydenham Walpole St. Clair District</a:t>
            </a:r>
            <a:endParaRPr lang="en-CA" b="1" dirty="0">
              <a:solidFill>
                <a:schemeClr val="bg1"/>
              </a:solidFill>
            </a:endParaRPr>
          </a:p>
        </p:txBody>
      </p:sp>
    </p:spTree>
    <p:extLst>
      <p:ext uri="{BB962C8B-B14F-4D97-AF65-F5344CB8AC3E}">
        <p14:creationId xmlns:p14="http://schemas.microsoft.com/office/powerpoint/2010/main" val="820227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8216" y="807621"/>
            <a:ext cx="8366760" cy="5484517"/>
          </a:xfrm>
          <a:prstGeom prst="rect">
            <a:avLst/>
          </a:prstGeom>
        </p:spPr>
      </p:pic>
      <p:sp>
        <p:nvSpPr>
          <p:cNvPr id="3" name="TextBox 2"/>
          <p:cNvSpPr txBox="1"/>
          <p:nvPr/>
        </p:nvSpPr>
        <p:spPr>
          <a:xfrm>
            <a:off x="4649001" y="2849078"/>
            <a:ext cx="1386038" cy="369332"/>
          </a:xfrm>
          <a:prstGeom prst="rect">
            <a:avLst/>
          </a:prstGeom>
          <a:noFill/>
        </p:spPr>
        <p:txBody>
          <a:bodyPr wrap="square" rtlCol="0">
            <a:spAutoFit/>
          </a:bodyPr>
          <a:lstStyle/>
          <a:p>
            <a:r>
              <a:rPr lang="en-CA" dirty="0" err="1" smtClean="0"/>
              <a:t>Wallaceburg</a:t>
            </a:r>
            <a:endParaRPr lang="en-CA" dirty="0"/>
          </a:p>
        </p:txBody>
      </p:sp>
      <p:cxnSp>
        <p:nvCxnSpPr>
          <p:cNvPr id="5" name="Straight Connector 4"/>
          <p:cNvCxnSpPr>
            <a:stCxn id="3" idx="3"/>
          </p:cNvCxnSpPr>
          <p:nvPr/>
        </p:nvCxnSpPr>
        <p:spPr>
          <a:xfrm>
            <a:off x="6035039" y="3033744"/>
            <a:ext cx="336885" cy="72973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0429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945" y="172372"/>
            <a:ext cx="6522720" cy="6397752"/>
          </a:xfrm>
          <a:prstGeom prst="rect">
            <a:avLst/>
          </a:prstGeom>
        </p:spPr>
      </p:pic>
      <p:sp>
        <p:nvSpPr>
          <p:cNvPr id="3" name="TextBox 2"/>
          <p:cNvSpPr txBox="1"/>
          <p:nvPr/>
        </p:nvSpPr>
        <p:spPr>
          <a:xfrm>
            <a:off x="7170821" y="1838425"/>
            <a:ext cx="4504623" cy="2308324"/>
          </a:xfrm>
          <a:prstGeom prst="rect">
            <a:avLst/>
          </a:prstGeom>
          <a:noFill/>
        </p:spPr>
        <p:txBody>
          <a:bodyPr wrap="square" rtlCol="0">
            <a:spAutoFit/>
          </a:bodyPr>
          <a:lstStyle/>
          <a:p>
            <a:pPr algn="ctr"/>
            <a:r>
              <a:rPr lang="en-CA" dirty="0" smtClean="0"/>
              <a:t>The future of health care for small rural communities</a:t>
            </a:r>
          </a:p>
          <a:p>
            <a:pPr algn="ctr"/>
            <a:endParaRPr lang="en-CA" dirty="0"/>
          </a:p>
          <a:p>
            <a:pPr algn="ctr"/>
            <a:endParaRPr lang="en-CA" dirty="0" smtClean="0"/>
          </a:p>
          <a:p>
            <a:pPr algn="ctr"/>
            <a:r>
              <a:rPr lang="en-CA" dirty="0" smtClean="0"/>
              <a:t>approved by the Ontario Hospital Association</a:t>
            </a:r>
          </a:p>
          <a:p>
            <a:pPr algn="ctr"/>
            <a:endParaRPr lang="en-CA" dirty="0"/>
          </a:p>
          <a:p>
            <a:pPr algn="ctr"/>
            <a:endParaRPr lang="en-CA" dirty="0" smtClean="0"/>
          </a:p>
          <a:p>
            <a:pPr algn="ctr"/>
            <a:r>
              <a:rPr lang="en-CA" dirty="0"/>
              <a:t>a</a:t>
            </a:r>
            <a:r>
              <a:rPr lang="en-CA" dirty="0" smtClean="0"/>
              <a:t>nd endorsed by the Ministry of Health.</a:t>
            </a:r>
            <a:endParaRPr lang="en-CA" dirty="0"/>
          </a:p>
        </p:txBody>
      </p:sp>
    </p:spTree>
    <p:extLst>
      <p:ext uri="{BB962C8B-B14F-4D97-AF65-F5344CB8AC3E}">
        <p14:creationId xmlns:p14="http://schemas.microsoft.com/office/powerpoint/2010/main" val="303376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Other O.H.A. &amp; Ministry Services from Chart</a:t>
            </a:r>
            <a:br>
              <a:rPr lang="en-CA" dirty="0" smtClean="0"/>
            </a:br>
            <a:r>
              <a:rPr lang="en-CA" dirty="0" smtClean="0"/>
              <a:t>(Small Rural Hospitals)</a:t>
            </a:r>
            <a:endParaRPr lang="en-CA" dirty="0"/>
          </a:p>
        </p:txBody>
      </p:sp>
      <p:sp>
        <p:nvSpPr>
          <p:cNvPr id="3" name="Content Placeholder 2"/>
          <p:cNvSpPr>
            <a:spLocks noGrp="1"/>
          </p:cNvSpPr>
          <p:nvPr>
            <p:ph idx="1"/>
          </p:nvPr>
        </p:nvSpPr>
        <p:spPr/>
        <p:txBody>
          <a:bodyPr/>
          <a:lstStyle/>
          <a:p>
            <a:r>
              <a:rPr lang="en-CA" dirty="0"/>
              <a:t> Ability to admit for both acute and complex continuing care in patients’ </a:t>
            </a:r>
            <a:r>
              <a:rPr lang="en-CA" dirty="0" smtClean="0"/>
              <a:t>home communities</a:t>
            </a:r>
          </a:p>
          <a:p>
            <a:r>
              <a:rPr lang="en-CA" dirty="0"/>
              <a:t>Palliative care close to </a:t>
            </a:r>
            <a:r>
              <a:rPr lang="en-CA" dirty="0" smtClean="0"/>
              <a:t>home</a:t>
            </a:r>
          </a:p>
          <a:p>
            <a:r>
              <a:rPr lang="en-CA" dirty="0" smtClean="0"/>
              <a:t>Rehabilitation</a:t>
            </a:r>
          </a:p>
          <a:p>
            <a:r>
              <a:rPr lang="en-CA" dirty="0"/>
              <a:t> Obstetrics close to home unless population demographics clearly indicate </a:t>
            </a:r>
            <a:r>
              <a:rPr lang="en-CA" dirty="0" smtClean="0"/>
              <a:t>no need</a:t>
            </a:r>
          </a:p>
          <a:p>
            <a:r>
              <a:rPr lang="en-CA" dirty="0"/>
              <a:t> Dialysis for stable </a:t>
            </a:r>
            <a:r>
              <a:rPr lang="en-CA" dirty="0" smtClean="0"/>
              <a:t>patients</a:t>
            </a:r>
          </a:p>
          <a:p>
            <a:r>
              <a:rPr lang="en-CA" dirty="0"/>
              <a:t> The provision of minor surgeries, and simple geriatrics</a:t>
            </a:r>
          </a:p>
          <a:p>
            <a:pPr marL="0" indent="0">
              <a:buNone/>
            </a:pPr>
            <a:endParaRPr lang="en-CA" dirty="0"/>
          </a:p>
          <a:p>
            <a:endParaRPr lang="en-CA" dirty="0"/>
          </a:p>
        </p:txBody>
      </p:sp>
    </p:spTree>
    <p:extLst>
      <p:ext uri="{BB962C8B-B14F-4D97-AF65-F5344CB8AC3E}">
        <p14:creationId xmlns:p14="http://schemas.microsoft.com/office/powerpoint/2010/main" val="170971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circle(in)">
                                      <p:cBhvr>
                                        <p:cTn id="30" dur="2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heel(1)">
                                      <p:cBhvr>
                                        <p:cTn id="3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Recommended Core Services</a:t>
            </a:r>
            <a:br>
              <a:rPr lang="en-CA" dirty="0" smtClean="0"/>
            </a:br>
            <a:r>
              <a:rPr lang="en-CA" dirty="0" smtClean="0"/>
              <a:t>Small Rural Hospital</a:t>
            </a:r>
            <a:endParaRPr lang="en-CA" dirty="0"/>
          </a:p>
        </p:txBody>
      </p:sp>
      <p:sp>
        <p:nvSpPr>
          <p:cNvPr id="3" name="Content Placeholder 2"/>
          <p:cNvSpPr>
            <a:spLocks noGrp="1"/>
          </p:cNvSpPr>
          <p:nvPr>
            <p:ph idx="1"/>
          </p:nvPr>
        </p:nvSpPr>
        <p:spPr/>
        <p:txBody>
          <a:bodyPr/>
          <a:lstStyle/>
          <a:p>
            <a:r>
              <a:rPr lang="en-CA" dirty="0" smtClean="0"/>
              <a:t>Emergency Services</a:t>
            </a:r>
          </a:p>
          <a:p>
            <a:r>
              <a:rPr lang="en-CA" dirty="0" smtClean="0"/>
              <a:t>Medicine Program with in-patient medicine beds</a:t>
            </a:r>
          </a:p>
          <a:p>
            <a:r>
              <a:rPr lang="en-CA" dirty="0" smtClean="0"/>
              <a:t>Physician – Specialty of General/Family Practice</a:t>
            </a:r>
          </a:p>
          <a:p>
            <a:r>
              <a:rPr lang="en-CA" dirty="0" smtClean="0"/>
              <a:t>In-patient allied health services</a:t>
            </a:r>
          </a:p>
          <a:p>
            <a:r>
              <a:rPr lang="en-CA" dirty="0" smtClean="0"/>
              <a:t>Diagnostic &amp; Laboratory Services</a:t>
            </a:r>
          </a:p>
          <a:p>
            <a:r>
              <a:rPr lang="en-CA" dirty="0" smtClean="0"/>
              <a:t>Serving the Sydenham Walpole St. Clair District</a:t>
            </a:r>
            <a:endParaRPr lang="en-CA" dirty="0"/>
          </a:p>
        </p:txBody>
      </p:sp>
    </p:spTree>
    <p:extLst>
      <p:ext uri="{BB962C8B-B14F-4D97-AF65-F5344CB8AC3E}">
        <p14:creationId xmlns:p14="http://schemas.microsoft.com/office/powerpoint/2010/main" val="391349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p:cTn id="30"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p:cTn id="38"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1"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CKHA Vision of the Future</a:t>
            </a:r>
            <a:endParaRPr lang="en-CA" dirty="0"/>
          </a:p>
        </p:txBody>
      </p:sp>
      <p:pic>
        <p:nvPicPr>
          <p:cNvPr id="3" name="Nightingale-song">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92800" y="3797300"/>
            <a:ext cx="406400" cy="406400"/>
          </a:xfrm>
        </p:spPr>
      </p:pic>
    </p:spTree>
    <p:extLst>
      <p:ext uri="{BB962C8B-B14F-4D97-AF65-F5344CB8AC3E}">
        <p14:creationId xmlns:p14="http://schemas.microsoft.com/office/powerpoint/2010/main" val="37284406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2368"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1395</TotalTime>
  <Words>1166</Words>
  <Application>Microsoft Office PowerPoint</Application>
  <PresentationFormat>Widescreen</PresentationFormat>
  <Paragraphs>126</Paragraphs>
  <Slides>14</Slides>
  <Notes>14</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SDH Corporation Members Meeting April 19, 2016 UAW Hall 5:00 p.m.</vt:lpstr>
      <vt:lpstr>SDH Board Presentation</vt:lpstr>
      <vt:lpstr>Sydenham District Hospital A small rural hospital</vt:lpstr>
      <vt:lpstr>CKHA – Sydenham Walpole St. Clair District - BW</vt:lpstr>
      <vt:lpstr>PowerPoint Presentation</vt:lpstr>
      <vt:lpstr>PowerPoint Presentation</vt:lpstr>
      <vt:lpstr>Other O.H.A. &amp; Ministry Services from Chart (Small Rural Hospitals)</vt:lpstr>
      <vt:lpstr>Recommended Core Services Small Rural Hospital</vt:lpstr>
      <vt:lpstr>CKHA Vision of the Future</vt:lpstr>
      <vt:lpstr>PGH &amp; SJH Vision of Our Future</vt:lpstr>
      <vt:lpstr>SDH Vision for Our Future</vt:lpstr>
      <vt:lpstr>Why cut the SDH Emergency Department?</vt:lpstr>
      <vt:lpstr>PowerPoint Presentation</vt:lpstr>
      <vt:lpstr>Be it resolved that the SDH Corporation Members recommend that the SDH Board use the vision (points listed below) presented on April 19, 2016 as the framework for the development of the future of health care in the Sydenham Walpole St. Clair District. Moved by: Kris Lee Seconded by: Conrad Noel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SDH Board Presentation</dc:title>
  <dc:creator>George Lung</dc:creator>
  <cp:lastModifiedBy>George Lung</cp:lastModifiedBy>
  <cp:revision>103</cp:revision>
  <cp:lastPrinted>2016-04-18T18:51:44Z</cp:lastPrinted>
  <dcterms:created xsi:type="dcterms:W3CDTF">2016-04-13T12:34:29Z</dcterms:created>
  <dcterms:modified xsi:type="dcterms:W3CDTF">2016-04-20T00:07:51Z</dcterms:modified>
</cp:coreProperties>
</file>